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Lst>
  <p:notesMasterIdLst>
    <p:notesMasterId r:id="rId34"/>
  </p:notesMasterIdLst>
  <p:sldIdLst>
    <p:sldId id="256" r:id="rId5"/>
    <p:sldId id="2147476977" r:id="rId6"/>
    <p:sldId id="266" r:id="rId7"/>
    <p:sldId id="2147469907" r:id="rId8"/>
    <p:sldId id="2147476984" r:id="rId9"/>
    <p:sldId id="2076136137" r:id="rId10"/>
    <p:sldId id="2147476985" r:id="rId11"/>
    <p:sldId id="2147476986" r:id="rId12"/>
    <p:sldId id="2147476987" r:id="rId13"/>
    <p:sldId id="2147476979" r:id="rId14"/>
    <p:sldId id="2147476990" r:id="rId15"/>
    <p:sldId id="2147476980" r:id="rId16"/>
    <p:sldId id="291" r:id="rId17"/>
    <p:sldId id="2147470174" r:id="rId18"/>
    <p:sldId id="2147470173" r:id="rId19"/>
    <p:sldId id="2147470172" r:id="rId20"/>
    <p:sldId id="2147470270" r:id="rId21"/>
    <p:sldId id="2147470271" r:id="rId22"/>
    <p:sldId id="2134805578" r:id="rId23"/>
    <p:sldId id="2147470266" r:id="rId24"/>
    <p:sldId id="2147470265" r:id="rId25"/>
    <p:sldId id="2147470267" r:id="rId26"/>
    <p:sldId id="2134805587" r:id="rId27"/>
    <p:sldId id="2134805586" r:id="rId28"/>
    <p:sldId id="2134805607" r:id="rId29"/>
    <p:sldId id="2147470268" r:id="rId30"/>
    <p:sldId id="2147476988" r:id="rId31"/>
    <p:sldId id="2147476981" r:id="rId32"/>
    <p:sldId id="214747698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E3B6AD-BB16-13D3-3918-9820065887E6}" name="Mahi Sundararajan" initials="MS" userId="S::msunda@microsoft.com::1319c946-a83f-4def-8c00-c7c406a5fa3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72CEEF-CA55-4979-B75D-2AF13ED4A8DD}" v="36" dt="2022-12-15T16:03:23.9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80"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D84F6B-9AC9-4FA3-B73F-5F85D3FCE18B}"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n-US"/>
        </a:p>
      </dgm:t>
    </dgm:pt>
    <dgm:pt modelId="{7DE00B2D-7593-4A50-95CD-F396BE485033}">
      <dgm:prSet phldrT="[Text]" phldr="0"/>
      <dgm:spPr/>
      <dgm:t>
        <a:bodyPr/>
        <a:lstStyle/>
        <a:p>
          <a:r>
            <a:rPr lang="en-US"/>
            <a:t>Prepare</a:t>
          </a:r>
        </a:p>
      </dgm:t>
    </dgm:pt>
    <dgm:pt modelId="{325CA135-1A1A-444E-A916-E624A80E8B2D}" type="parTrans" cxnId="{3B154285-F3C0-49B2-B663-94737E97C745}">
      <dgm:prSet/>
      <dgm:spPr/>
      <dgm:t>
        <a:bodyPr/>
        <a:lstStyle/>
        <a:p>
          <a:endParaRPr lang="en-US"/>
        </a:p>
      </dgm:t>
    </dgm:pt>
    <dgm:pt modelId="{6DE49DFA-E87A-4F37-B2CE-F3E5BAAC2A05}" type="sibTrans" cxnId="{3B154285-F3C0-49B2-B663-94737E97C745}">
      <dgm:prSet/>
      <dgm:spPr/>
      <dgm:t>
        <a:bodyPr/>
        <a:lstStyle/>
        <a:p>
          <a:endParaRPr lang="en-US"/>
        </a:p>
      </dgm:t>
    </dgm:pt>
    <dgm:pt modelId="{AF2A8E2A-0AAE-478E-97D2-CA4ECBBB60A1}">
      <dgm:prSet phldrT="[Text]" phldr="0"/>
      <dgm:spPr/>
      <dgm:t>
        <a:bodyPr/>
        <a:lstStyle/>
        <a:p>
          <a:r>
            <a:rPr lang="en-US"/>
            <a:t>5 samples per variation</a:t>
          </a:r>
        </a:p>
      </dgm:t>
    </dgm:pt>
    <dgm:pt modelId="{EEE612A1-DE49-4F0C-8FD1-1081BCC07305}" type="parTrans" cxnId="{D7F531DF-9055-4D9B-9705-E40362B6A71D}">
      <dgm:prSet/>
      <dgm:spPr/>
      <dgm:t>
        <a:bodyPr/>
        <a:lstStyle/>
        <a:p>
          <a:endParaRPr lang="en-US"/>
        </a:p>
      </dgm:t>
    </dgm:pt>
    <dgm:pt modelId="{7526D8DB-FB44-499A-A3D0-E4B047C7EE2B}" type="sibTrans" cxnId="{D7F531DF-9055-4D9B-9705-E40362B6A71D}">
      <dgm:prSet/>
      <dgm:spPr/>
      <dgm:t>
        <a:bodyPr/>
        <a:lstStyle/>
        <a:p>
          <a:endParaRPr lang="en-US"/>
        </a:p>
      </dgm:t>
    </dgm:pt>
    <dgm:pt modelId="{4C4A4D7E-896F-4840-B96C-BE82F1751DAD}">
      <dgm:prSet phldrT="[Text]" phldr="0"/>
      <dgm:spPr/>
      <dgm:t>
        <a:bodyPr/>
        <a:lstStyle/>
        <a:p>
          <a:r>
            <a:rPr lang="en-US"/>
            <a:t>Configure storage account</a:t>
          </a:r>
        </a:p>
      </dgm:t>
    </dgm:pt>
    <dgm:pt modelId="{3527CB79-6F9D-4B92-BB52-1F74F00D4029}" type="parTrans" cxnId="{333BE402-40FE-41FB-A076-DF91E3ABD084}">
      <dgm:prSet/>
      <dgm:spPr/>
      <dgm:t>
        <a:bodyPr/>
        <a:lstStyle/>
        <a:p>
          <a:endParaRPr lang="en-US"/>
        </a:p>
      </dgm:t>
    </dgm:pt>
    <dgm:pt modelId="{FDB3527E-C496-4815-99CB-B592A7A9FE8D}" type="sibTrans" cxnId="{333BE402-40FE-41FB-A076-DF91E3ABD084}">
      <dgm:prSet/>
      <dgm:spPr/>
      <dgm:t>
        <a:bodyPr/>
        <a:lstStyle/>
        <a:p>
          <a:endParaRPr lang="en-US"/>
        </a:p>
      </dgm:t>
    </dgm:pt>
    <dgm:pt modelId="{73CC60AF-11F1-44F4-A0E8-27919A6950E4}">
      <dgm:prSet phldrT="[Text]" phldr="0"/>
      <dgm:spPr/>
      <dgm:t>
        <a:bodyPr/>
        <a:lstStyle/>
        <a:p>
          <a:r>
            <a:rPr lang="en-US"/>
            <a:t>Label</a:t>
          </a:r>
        </a:p>
      </dgm:t>
    </dgm:pt>
    <dgm:pt modelId="{45B3234A-ECAA-411E-AF24-45F31394C098}" type="parTrans" cxnId="{F908275F-5EF2-4FF1-8C57-6BB8F8D445C7}">
      <dgm:prSet/>
      <dgm:spPr/>
      <dgm:t>
        <a:bodyPr/>
        <a:lstStyle/>
        <a:p>
          <a:endParaRPr lang="en-US"/>
        </a:p>
      </dgm:t>
    </dgm:pt>
    <dgm:pt modelId="{8E898B13-8360-47D2-B87B-FBB62D7FB0E3}" type="sibTrans" cxnId="{F908275F-5EF2-4FF1-8C57-6BB8F8D445C7}">
      <dgm:prSet/>
      <dgm:spPr/>
      <dgm:t>
        <a:bodyPr/>
        <a:lstStyle/>
        <a:p>
          <a:endParaRPr lang="en-US"/>
        </a:p>
      </dgm:t>
    </dgm:pt>
    <dgm:pt modelId="{A1147E2C-BAC0-4C65-A834-304C201DFF7C}">
      <dgm:prSet phldrT="[Text]" phldr="0"/>
      <dgm:spPr/>
      <dgm:t>
        <a:bodyPr/>
        <a:lstStyle/>
        <a:p>
          <a:r>
            <a:rPr lang="en-US"/>
            <a:t>Label fields and tables and signatures</a:t>
          </a:r>
        </a:p>
      </dgm:t>
    </dgm:pt>
    <dgm:pt modelId="{8A06A638-0064-4E68-A351-2D616E9E6F48}" type="parTrans" cxnId="{1C208694-22A7-4EC8-B563-9FF46DA3CE62}">
      <dgm:prSet/>
      <dgm:spPr/>
      <dgm:t>
        <a:bodyPr/>
        <a:lstStyle/>
        <a:p>
          <a:endParaRPr lang="en-US"/>
        </a:p>
      </dgm:t>
    </dgm:pt>
    <dgm:pt modelId="{CF40F25A-4D13-47AB-8A4D-D2B13DED45B5}" type="sibTrans" cxnId="{1C208694-22A7-4EC8-B563-9FF46DA3CE62}">
      <dgm:prSet/>
      <dgm:spPr/>
      <dgm:t>
        <a:bodyPr/>
        <a:lstStyle/>
        <a:p>
          <a:endParaRPr lang="en-US"/>
        </a:p>
      </dgm:t>
    </dgm:pt>
    <dgm:pt modelId="{279072C1-3A75-40A3-A19B-A49FBC929C54}">
      <dgm:prSet phldrT="[Text]" phldr="0"/>
      <dgm:spPr/>
      <dgm:t>
        <a:bodyPr/>
        <a:lstStyle/>
        <a:p>
          <a:r>
            <a:rPr lang="en-US"/>
            <a:t>Plan for variability </a:t>
          </a:r>
        </a:p>
      </dgm:t>
    </dgm:pt>
    <dgm:pt modelId="{958F94EF-A6D7-498C-A29B-A17CACD78EF4}" type="parTrans" cxnId="{8A535B52-281C-4AC6-B3A5-8C3B7248068B}">
      <dgm:prSet/>
      <dgm:spPr/>
      <dgm:t>
        <a:bodyPr/>
        <a:lstStyle/>
        <a:p>
          <a:endParaRPr lang="en-US"/>
        </a:p>
      </dgm:t>
    </dgm:pt>
    <dgm:pt modelId="{5DB8C446-BCD6-4ADF-A44D-E5F0D760FD35}" type="sibTrans" cxnId="{8A535B52-281C-4AC6-B3A5-8C3B7248068B}">
      <dgm:prSet/>
      <dgm:spPr/>
      <dgm:t>
        <a:bodyPr/>
        <a:lstStyle/>
        <a:p>
          <a:endParaRPr lang="en-US"/>
        </a:p>
      </dgm:t>
    </dgm:pt>
    <dgm:pt modelId="{C38B8A68-76E9-4FD7-AED0-B58CA214DBD0}">
      <dgm:prSet phldrT="[Text]" phldr="0"/>
      <dgm:spPr/>
      <dgm:t>
        <a:bodyPr/>
        <a:lstStyle/>
        <a:p>
          <a:r>
            <a:rPr lang="en-US"/>
            <a:t>Train</a:t>
          </a:r>
        </a:p>
      </dgm:t>
    </dgm:pt>
    <dgm:pt modelId="{8853DBEC-994A-4C27-A592-DCDBB5DA9626}" type="parTrans" cxnId="{F07CF9E3-FFC4-4DA0-B482-F477E18BC4A4}">
      <dgm:prSet/>
      <dgm:spPr/>
      <dgm:t>
        <a:bodyPr/>
        <a:lstStyle/>
        <a:p>
          <a:endParaRPr lang="en-US"/>
        </a:p>
      </dgm:t>
    </dgm:pt>
    <dgm:pt modelId="{B37ACA2A-07DC-4490-AAFC-DBCE5FBEB6C3}" type="sibTrans" cxnId="{F07CF9E3-FFC4-4DA0-B482-F477E18BC4A4}">
      <dgm:prSet/>
      <dgm:spPr/>
      <dgm:t>
        <a:bodyPr/>
        <a:lstStyle/>
        <a:p>
          <a:endParaRPr lang="en-US"/>
        </a:p>
      </dgm:t>
    </dgm:pt>
    <dgm:pt modelId="{28D9465D-3490-4538-99FD-0D6B776D964B}">
      <dgm:prSet phldrT="[Text]" phldr="0"/>
      <dgm:spPr/>
      <dgm:t>
        <a:bodyPr/>
        <a:lstStyle/>
        <a:p>
          <a:r>
            <a:rPr lang="en-US"/>
            <a:t>Train a model in minutes</a:t>
          </a:r>
        </a:p>
      </dgm:t>
    </dgm:pt>
    <dgm:pt modelId="{E6393729-557C-47FD-B5B2-704CEB9F7327}" type="parTrans" cxnId="{9A89CE41-B2CA-4067-AA3A-A091D0F52053}">
      <dgm:prSet/>
      <dgm:spPr/>
      <dgm:t>
        <a:bodyPr/>
        <a:lstStyle/>
        <a:p>
          <a:endParaRPr lang="en-US"/>
        </a:p>
      </dgm:t>
    </dgm:pt>
    <dgm:pt modelId="{4C1CA6E5-CE63-47F8-97DD-A0E3573A6DA1}" type="sibTrans" cxnId="{9A89CE41-B2CA-4067-AA3A-A091D0F52053}">
      <dgm:prSet/>
      <dgm:spPr/>
      <dgm:t>
        <a:bodyPr/>
        <a:lstStyle/>
        <a:p>
          <a:endParaRPr lang="en-US"/>
        </a:p>
      </dgm:t>
    </dgm:pt>
    <dgm:pt modelId="{66CE895A-0AFB-45EB-8008-33551338EC92}">
      <dgm:prSet phldrT="[Text]" phldr="0"/>
      <dgm:spPr/>
      <dgm:t>
        <a:bodyPr/>
        <a:lstStyle/>
        <a:p>
          <a:r>
            <a:rPr lang="en-US"/>
            <a:t>Analyze</a:t>
          </a:r>
        </a:p>
      </dgm:t>
    </dgm:pt>
    <dgm:pt modelId="{94019790-E758-4D82-876B-83E33B949914}" type="parTrans" cxnId="{F64DE779-7C1A-4F6B-969F-C92C542404D2}">
      <dgm:prSet/>
      <dgm:spPr/>
      <dgm:t>
        <a:bodyPr/>
        <a:lstStyle/>
        <a:p>
          <a:endParaRPr lang="en-US"/>
        </a:p>
      </dgm:t>
    </dgm:pt>
    <dgm:pt modelId="{B7FC0C1B-1BF4-46A8-B9E1-CB8A6FEB6446}" type="sibTrans" cxnId="{F64DE779-7C1A-4F6B-969F-C92C542404D2}">
      <dgm:prSet/>
      <dgm:spPr/>
      <dgm:t>
        <a:bodyPr/>
        <a:lstStyle/>
        <a:p>
          <a:endParaRPr lang="en-US"/>
        </a:p>
      </dgm:t>
    </dgm:pt>
    <dgm:pt modelId="{5DD14B94-E5BA-41B3-B67D-A4786CC6E8CB}">
      <dgm:prSet phldrT="[Text]" phldr="0"/>
      <dgm:spPr/>
      <dgm:t>
        <a:bodyPr/>
        <a:lstStyle/>
        <a:p>
          <a:r>
            <a:rPr lang="en-US"/>
            <a:t>Test model inference</a:t>
          </a:r>
        </a:p>
      </dgm:t>
    </dgm:pt>
    <dgm:pt modelId="{823E47D7-6DF8-4A6C-B415-230279E6CF57}" type="parTrans" cxnId="{1C5EE1F9-77CC-4BDF-B208-1600F63BEFA4}">
      <dgm:prSet/>
      <dgm:spPr/>
      <dgm:t>
        <a:bodyPr/>
        <a:lstStyle/>
        <a:p>
          <a:endParaRPr lang="en-US"/>
        </a:p>
      </dgm:t>
    </dgm:pt>
    <dgm:pt modelId="{4CFC78AC-2FE3-40A5-9ED4-9631798D004D}" type="sibTrans" cxnId="{1C5EE1F9-77CC-4BDF-B208-1600F63BEFA4}">
      <dgm:prSet/>
      <dgm:spPr/>
      <dgm:t>
        <a:bodyPr/>
        <a:lstStyle/>
        <a:p>
          <a:endParaRPr lang="en-US"/>
        </a:p>
      </dgm:t>
    </dgm:pt>
    <dgm:pt modelId="{D85B8E9B-C46B-47B0-8DB1-927ACDA5CE0A}">
      <dgm:prSet phldrT="[Text]" phldr="0"/>
      <dgm:spPr/>
      <dgm:t>
        <a:bodyPr/>
        <a:lstStyle/>
        <a:p>
          <a:r>
            <a:rPr lang="en-US"/>
            <a:t>At scale</a:t>
          </a:r>
        </a:p>
      </dgm:t>
    </dgm:pt>
    <dgm:pt modelId="{9B82AA82-1CA9-40BA-ADEC-98E49A8F9407}" type="parTrans" cxnId="{4824902F-2243-4746-99A8-CA902CF7C10E}">
      <dgm:prSet/>
      <dgm:spPr/>
      <dgm:t>
        <a:bodyPr/>
        <a:lstStyle/>
        <a:p>
          <a:endParaRPr lang="en-US"/>
        </a:p>
      </dgm:t>
    </dgm:pt>
    <dgm:pt modelId="{D9A3701F-4B94-4DF1-93A5-848F9BF0389E}" type="sibTrans" cxnId="{4824902F-2243-4746-99A8-CA902CF7C10E}">
      <dgm:prSet/>
      <dgm:spPr/>
      <dgm:t>
        <a:bodyPr/>
        <a:lstStyle/>
        <a:p>
          <a:endParaRPr lang="en-US"/>
        </a:p>
      </dgm:t>
    </dgm:pt>
    <dgm:pt modelId="{51895397-270C-41C3-A177-3D7C8F8A63A9}">
      <dgm:prSet phldrT="[Text]" phldr="0"/>
      <dgm:spPr/>
      <dgm:t>
        <a:bodyPr/>
        <a:lstStyle/>
        <a:p>
          <a:r>
            <a:rPr lang="en-US"/>
            <a:t>Validate confidence scores</a:t>
          </a:r>
        </a:p>
      </dgm:t>
    </dgm:pt>
    <dgm:pt modelId="{95288597-B0EC-43F7-8818-6EBF7F6F5EFB}" type="parTrans" cxnId="{33C06334-18B3-4E5B-A9ED-5A1A4BF9BDA5}">
      <dgm:prSet/>
      <dgm:spPr/>
      <dgm:t>
        <a:bodyPr/>
        <a:lstStyle/>
        <a:p>
          <a:endParaRPr lang="en-US"/>
        </a:p>
      </dgm:t>
    </dgm:pt>
    <dgm:pt modelId="{2D9B5FF4-6384-4C12-B9F7-DA2B761E53FF}" type="sibTrans" cxnId="{33C06334-18B3-4E5B-A9ED-5A1A4BF9BDA5}">
      <dgm:prSet/>
      <dgm:spPr/>
      <dgm:t>
        <a:bodyPr/>
        <a:lstStyle/>
        <a:p>
          <a:endParaRPr lang="en-US"/>
        </a:p>
      </dgm:t>
    </dgm:pt>
    <dgm:pt modelId="{D9AB3A14-2AD8-44D5-85BD-1320F85CEBC9}" type="pres">
      <dgm:prSet presAssocID="{37D84F6B-9AC9-4FA3-B73F-5F85D3FCE18B}" presName="theList" presStyleCnt="0">
        <dgm:presLayoutVars>
          <dgm:dir/>
          <dgm:animLvl val="lvl"/>
          <dgm:resizeHandles val="exact"/>
        </dgm:presLayoutVars>
      </dgm:prSet>
      <dgm:spPr/>
    </dgm:pt>
    <dgm:pt modelId="{0732A2F2-10AE-4834-B818-F739496C5FAA}" type="pres">
      <dgm:prSet presAssocID="{7DE00B2D-7593-4A50-95CD-F396BE485033}" presName="compNode" presStyleCnt="0"/>
      <dgm:spPr/>
    </dgm:pt>
    <dgm:pt modelId="{37353124-8DEC-4FB7-950F-445F391DA51A}" type="pres">
      <dgm:prSet presAssocID="{7DE00B2D-7593-4A50-95CD-F396BE485033}" presName="aNode" presStyleLbl="bgShp" presStyleIdx="0" presStyleCnt="4"/>
      <dgm:spPr/>
    </dgm:pt>
    <dgm:pt modelId="{E9EBD882-0993-4785-A516-95D3EB284259}" type="pres">
      <dgm:prSet presAssocID="{7DE00B2D-7593-4A50-95CD-F396BE485033}" presName="textNode" presStyleLbl="bgShp" presStyleIdx="0" presStyleCnt="4"/>
      <dgm:spPr/>
    </dgm:pt>
    <dgm:pt modelId="{B4F3CB83-778A-49AB-A9EB-3F2162CE0EB5}" type="pres">
      <dgm:prSet presAssocID="{7DE00B2D-7593-4A50-95CD-F396BE485033}" presName="compChildNode" presStyleCnt="0"/>
      <dgm:spPr/>
    </dgm:pt>
    <dgm:pt modelId="{33822EC3-E7B1-4124-80DF-1DCB0AAB8697}" type="pres">
      <dgm:prSet presAssocID="{7DE00B2D-7593-4A50-95CD-F396BE485033}" presName="theInnerList" presStyleCnt="0"/>
      <dgm:spPr/>
    </dgm:pt>
    <dgm:pt modelId="{B776D604-6329-4072-9AF9-ECF0A8F12694}" type="pres">
      <dgm:prSet presAssocID="{AF2A8E2A-0AAE-478E-97D2-CA4ECBBB60A1}" presName="childNode" presStyleLbl="node1" presStyleIdx="0" presStyleCnt="8">
        <dgm:presLayoutVars>
          <dgm:bulletEnabled val="1"/>
        </dgm:presLayoutVars>
      </dgm:prSet>
      <dgm:spPr/>
    </dgm:pt>
    <dgm:pt modelId="{6C8B9405-447A-4886-8E9A-C499CB9D1FDC}" type="pres">
      <dgm:prSet presAssocID="{AF2A8E2A-0AAE-478E-97D2-CA4ECBBB60A1}" presName="aSpace2" presStyleCnt="0"/>
      <dgm:spPr/>
    </dgm:pt>
    <dgm:pt modelId="{E2B7A5FA-309A-450B-9206-1EB5F9A41B61}" type="pres">
      <dgm:prSet presAssocID="{4C4A4D7E-896F-4840-B96C-BE82F1751DAD}" presName="childNode" presStyleLbl="node1" presStyleIdx="1" presStyleCnt="8">
        <dgm:presLayoutVars>
          <dgm:bulletEnabled val="1"/>
        </dgm:presLayoutVars>
      </dgm:prSet>
      <dgm:spPr/>
    </dgm:pt>
    <dgm:pt modelId="{172D6C8E-F28B-4669-8FCE-ABF52C63BB83}" type="pres">
      <dgm:prSet presAssocID="{7DE00B2D-7593-4A50-95CD-F396BE485033}" presName="aSpace" presStyleCnt="0"/>
      <dgm:spPr/>
    </dgm:pt>
    <dgm:pt modelId="{5E523F37-33B6-437D-B1BE-F11E5C3CFB53}" type="pres">
      <dgm:prSet presAssocID="{73CC60AF-11F1-44F4-A0E8-27919A6950E4}" presName="compNode" presStyleCnt="0"/>
      <dgm:spPr/>
    </dgm:pt>
    <dgm:pt modelId="{8CE80D5B-1B36-47FF-9213-FA577FB6304C}" type="pres">
      <dgm:prSet presAssocID="{73CC60AF-11F1-44F4-A0E8-27919A6950E4}" presName="aNode" presStyleLbl="bgShp" presStyleIdx="1" presStyleCnt="4"/>
      <dgm:spPr/>
    </dgm:pt>
    <dgm:pt modelId="{EA03819C-1404-4A93-9135-5227A2C9D3BF}" type="pres">
      <dgm:prSet presAssocID="{73CC60AF-11F1-44F4-A0E8-27919A6950E4}" presName="textNode" presStyleLbl="bgShp" presStyleIdx="1" presStyleCnt="4"/>
      <dgm:spPr/>
    </dgm:pt>
    <dgm:pt modelId="{9FA2FD88-46FE-454D-9D85-1C8E76AED93B}" type="pres">
      <dgm:prSet presAssocID="{73CC60AF-11F1-44F4-A0E8-27919A6950E4}" presName="compChildNode" presStyleCnt="0"/>
      <dgm:spPr/>
    </dgm:pt>
    <dgm:pt modelId="{00A02E89-3F0F-4F3B-9920-4723ADCA4F9B}" type="pres">
      <dgm:prSet presAssocID="{73CC60AF-11F1-44F4-A0E8-27919A6950E4}" presName="theInnerList" presStyleCnt="0"/>
      <dgm:spPr/>
    </dgm:pt>
    <dgm:pt modelId="{A9606D40-E561-4E2B-B42C-C6EC58BAD615}" type="pres">
      <dgm:prSet presAssocID="{A1147E2C-BAC0-4C65-A834-304C201DFF7C}" presName="childNode" presStyleLbl="node1" presStyleIdx="2" presStyleCnt="8">
        <dgm:presLayoutVars>
          <dgm:bulletEnabled val="1"/>
        </dgm:presLayoutVars>
      </dgm:prSet>
      <dgm:spPr/>
    </dgm:pt>
    <dgm:pt modelId="{29C06579-6ACD-4902-A439-35FFA1F0B69E}" type="pres">
      <dgm:prSet presAssocID="{A1147E2C-BAC0-4C65-A834-304C201DFF7C}" presName="aSpace2" presStyleCnt="0"/>
      <dgm:spPr/>
    </dgm:pt>
    <dgm:pt modelId="{FED15C5C-EABC-49AB-9C18-A38D340256E5}" type="pres">
      <dgm:prSet presAssocID="{279072C1-3A75-40A3-A19B-A49FBC929C54}" presName="childNode" presStyleLbl="node1" presStyleIdx="3" presStyleCnt="8">
        <dgm:presLayoutVars>
          <dgm:bulletEnabled val="1"/>
        </dgm:presLayoutVars>
      </dgm:prSet>
      <dgm:spPr/>
    </dgm:pt>
    <dgm:pt modelId="{EF9806E2-4A05-410B-ADBD-C3A81A62B963}" type="pres">
      <dgm:prSet presAssocID="{73CC60AF-11F1-44F4-A0E8-27919A6950E4}" presName="aSpace" presStyleCnt="0"/>
      <dgm:spPr/>
    </dgm:pt>
    <dgm:pt modelId="{F7440CFD-D48C-4CC4-A7BC-DE10C34FC30F}" type="pres">
      <dgm:prSet presAssocID="{C38B8A68-76E9-4FD7-AED0-B58CA214DBD0}" presName="compNode" presStyleCnt="0"/>
      <dgm:spPr/>
    </dgm:pt>
    <dgm:pt modelId="{19958605-0AEE-4907-9BD2-3AF012C6F1E0}" type="pres">
      <dgm:prSet presAssocID="{C38B8A68-76E9-4FD7-AED0-B58CA214DBD0}" presName="aNode" presStyleLbl="bgShp" presStyleIdx="2" presStyleCnt="4"/>
      <dgm:spPr/>
    </dgm:pt>
    <dgm:pt modelId="{3BAE1D9C-14EA-494C-B9B8-B41240F80D7C}" type="pres">
      <dgm:prSet presAssocID="{C38B8A68-76E9-4FD7-AED0-B58CA214DBD0}" presName="textNode" presStyleLbl="bgShp" presStyleIdx="2" presStyleCnt="4"/>
      <dgm:spPr/>
    </dgm:pt>
    <dgm:pt modelId="{F97BD9F0-B088-47DB-B4E5-43EFC326D617}" type="pres">
      <dgm:prSet presAssocID="{C38B8A68-76E9-4FD7-AED0-B58CA214DBD0}" presName="compChildNode" presStyleCnt="0"/>
      <dgm:spPr/>
    </dgm:pt>
    <dgm:pt modelId="{3C600483-E0F9-44BB-A63B-6C46B26B6378}" type="pres">
      <dgm:prSet presAssocID="{C38B8A68-76E9-4FD7-AED0-B58CA214DBD0}" presName="theInnerList" presStyleCnt="0"/>
      <dgm:spPr/>
    </dgm:pt>
    <dgm:pt modelId="{5206DAFB-542F-4D17-B886-E8374F117692}" type="pres">
      <dgm:prSet presAssocID="{28D9465D-3490-4538-99FD-0D6B776D964B}" presName="childNode" presStyleLbl="node1" presStyleIdx="4" presStyleCnt="8">
        <dgm:presLayoutVars>
          <dgm:bulletEnabled val="1"/>
        </dgm:presLayoutVars>
      </dgm:prSet>
      <dgm:spPr/>
    </dgm:pt>
    <dgm:pt modelId="{18C9864A-7A92-41B8-AA9B-E38BF12953D8}" type="pres">
      <dgm:prSet presAssocID="{28D9465D-3490-4538-99FD-0D6B776D964B}" presName="aSpace2" presStyleCnt="0"/>
      <dgm:spPr/>
    </dgm:pt>
    <dgm:pt modelId="{92620203-5534-4E6D-8CA7-D27CBE9BF975}" type="pres">
      <dgm:prSet presAssocID="{51895397-270C-41C3-A177-3D7C8F8A63A9}" presName="childNode" presStyleLbl="node1" presStyleIdx="5" presStyleCnt="8">
        <dgm:presLayoutVars>
          <dgm:bulletEnabled val="1"/>
        </dgm:presLayoutVars>
      </dgm:prSet>
      <dgm:spPr/>
    </dgm:pt>
    <dgm:pt modelId="{B1C54810-25A0-49A6-882E-0B2BFEC4A2FF}" type="pres">
      <dgm:prSet presAssocID="{C38B8A68-76E9-4FD7-AED0-B58CA214DBD0}" presName="aSpace" presStyleCnt="0"/>
      <dgm:spPr/>
    </dgm:pt>
    <dgm:pt modelId="{C005DC38-E003-49E3-998D-49FDAC5B994B}" type="pres">
      <dgm:prSet presAssocID="{66CE895A-0AFB-45EB-8008-33551338EC92}" presName="compNode" presStyleCnt="0"/>
      <dgm:spPr/>
    </dgm:pt>
    <dgm:pt modelId="{25A71094-0F50-4EE3-A043-F21843EC4FC7}" type="pres">
      <dgm:prSet presAssocID="{66CE895A-0AFB-45EB-8008-33551338EC92}" presName="aNode" presStyleLbl="bgShp" presStyleIdx="3" presStyleCnt="4"/>
      <dgm:spPr/>
    </dgm:pt>
    <dgm:pt modelId="{441C97BE-37E3-4515-9E06-3FDB1ADA466B}" type="pres">
      <dgm:prSet presAssocID="{66CE895A-0AFB-45EB-8008-33551338EC92}" presName="textNode" presStyleLbl="bgShp" presStyleIdx="3" presStyleCnt="4"/>
      <dgm:spPr/>
    </dgm:pt>
    <dgm:pt modelId="{DA47261C-1AC2-43FA-B719-5983AC026D3D}" type="pres">
      <dgm:prSet presAssocID="{66CE895A-0AFB-45EB-8008-33551338EC92}" presName="compChildNode" presStyleCnt="0"/>
      <dgm:spPr/>
    </dgm:pt>
    <dgm:pt modelId="{DF8D2FC1-0A07-4E2F-B6C8-0C5D06B200AA}" type="pres">
      <dgm:prSet presAssocID="{66CE895A-0AFB-45EB-8008-33551338EC92}" presName="theInnerList" presStyleCnt="0"/>
      <dgm:spPr/>
    </dgm:pt>
    <dgm:pt modelId="{E9EF420D-B50A-496A-B499-D59CB3C8CAC8}" type="pres">
      <dgm:prSet presAssocID="{5DD14B94-E5BA-41B3-B67D-A4786CC6E8CB}" presName="childNode" presStyleLbl="node1" presStyleIdx="6" presStyleCnt="8">
        <dgm:presLayoutVars>
          <dgm:bulletEnabled val="1"/>
        </dgm:presLayoutVars>
      </dgm:prSet>
      <dgm:spPr/>
    </dgm:pt>
    <dgm:pt modelId="{C830F965-07DC-4BCA-88B8-DAC2A314A0FE}" type="pres">
      <dgm:prSet presAssocID="{5DD14B94-E5BA-41B3-B67D-A4786CC6E8CB}" presName="aSpace2" presStyleCnt="0"/>
      <dgm:spPr/>
    </dgm:pt>
    <dgm:pt modelId="{035FDCDD-28E1-4E06-9832-D6AEACFC9E06}" type="pres">
      <dgm:prSet presAssocID="{D85B8E9B-C46B-47B0-8DB1-927ACDA5CE0A}" presName="childNode" presStyleLbl="node1" presStyleIdx="7" presStyleCnt="8">
        <dgm:presLayoutVars>
          <dgm:bulletEnabled val="1"/>
        </dgm:presLayoutVars>
      </dgm:prSet>
      <dgm:spPr/>
    </dgm:pt>
  </dgm:ptLst>
  <dgm:cxnLst>
    <dgm:cxn modelId="{333BE402-40FE-41FB-A076-DF91E3ABD084}" srcId="{7DE00B2D-7593-4A50-95CD-F396BE485033}" destId="{4C4A4D7E-896F-4840-B96C-BE82F1751DAD}" srcOrd="1" destOrd="0" parTransId="{3527CB79-6F9D-4B92-BB52-1F74F00D4029}" sibTransId="{FDB3527E-C496-4815-99CB-B592A7A9FE8D}"/>
    <dgm:cxn modelId="{DACF360B-8FD5-4DC4-817B-E9BC76213D89}" type="presOf" srcId="{7DE00B2D-7593-4A50-95CD-F396BE485033}" destId="{E9EBD882-0993-4785-A516-95D3EB284259}" srcOrd="1" destOrd="0" presId="urn:microsoft.com/office/officeart/2005/8/layout/lProcess2"/>
    <dgm:cxn modelId="{38EAB10C-7C44-4FF2-88F1-049C4EAA1B71}" type="presOf" srcId="{37D84F6B-9AC9-4FA3-B73F-5F85D3FCE18B}" destId="{D9AB3A14-2AD8-44D5-85BD-1320F85CEBC9}" srcOrd="0" destOrd="0" presId="urn:microsoft.com/office/officeart/2005/8/layout/lProcess2"/>
    <dgm:cxn modelId="{9443CD19-89C6-427C-993B-43AFDCAD4261}" type="presOf" srcId="{7DE00B2D-7593-4A50-95CD-F396BE485033}" destId="{37353124-8DEC-4FB7-950F-445F391DA51A}" srcOrd="0" destOrd="0" presId="urn:microsoft.com/office/officeart/2005/8/layout/lProcess2"/>
    <dgm:cxn modelId="{FE52232B-D612-4E24-B5BC-67810958A84F}" type="presOf" srcId="{73CC60AF-11F1-44F4-A0E8-27919A6950E4}" destId="{EA03819C-1404-4A93-9135-5227A2C9D3BF}" srcOrd="1" destOrd="0" presId="urn:microsoft.com/office/officeart/2005/8/layout/lProcess2"/>
    <dgm:cxn modelId="{4824902F-2243-4746-99A8-CA902CF7C10E}" srcId="{66CE895A-0AFB-45EB-8008-33551338EC92}" destId="{D85B8E9B-C46B-47B0-8DB1-927ACDA5CE0A}" srcOrd="1" destOrd="0" parTransId="{9B82AA82-1CA9-40BA-ADEC-98E49A8F9407}" sibTransId="{D9A3701F-4B94-4DF1-93A5-848F9BF0389E}"/>
    <dgm:cxn modelId="{33C06334-18B3-4E5B-A9ED-5A1A4BF9BDA5}" srcId="{C38B8A68-76E9-4FD7-AED0-B58CA214DBD0}" destId="{51895397-270C-41C3-A177-3D7C8F8A63A9}" srcOrd="1" destOrd="0" parTransId="{95288597-B0EC-43F7-8818-6EBF7F6F5EFB}" sibTransId="{2D9B5FF4-6384-4C12-B9F7-DA2B761E53FF}"/>
    <dgm:cxn modelId="{F908275F-5EF2-4FF1-8C57-6BB8F8D445C7}" srcId="{37D84F6B-9AC9-4FA3-B73F-5F85D3FCE18B}" destId="{73CC60AF-11F1-44F4-A0E8-27919A6950E4}" srcOrd="1" destOrd="0" parTransId="{45B3234A-ECAA-411E-AF24-45F31394C098}" sibTransId="{8E898B13-8360-47D2-B87B-FBB62D7FB0E3}"/>
    <dgm:cxn modelId="{9A89CE41-B2CA-4067-AA3A-A091D0F52053}" srcId="{C38B8A68-76E9-4FD7-AED0-B58CA214DBD0}" destId="{28D9465D-3490-4538-99FD-0D6B776D964B}" srcOrd="0" destOrd="0" parTransId="{E6393729-557C-47FD-B5B2-704CEB9F7327}" sibTransId="{4C1CA6E5-CE63-47F8-97DD-A0E3573A6DA1}"/>
    <dgm:cxn modelId="{356BEE65-98FC-4A3E-8334-56323D6928AC}" type="presOf" srcId="{D85B8E9B-C46B-47B0-8DB1-927ACDA5CE0A}" destId="{035FDCDD-28E1-4E06-9832-D6AEACFC9E06}" srcOrd="0" destOrd="0" presId="urn:microsoft.com/office/officeart/2005/8/layout/lProcess2"/>
    <dgm:cxn modelId="{8A535B52-281C-4AC6-B3A5-8C3B7248068B}" srcId="{73CC60AF-11F1-44F4-A0E8-27919A6950E4}" destId="{279072C1-3A75-40A3-A19B-A49FBC929C54}" srcOrd="1" destOrd="0" parTransId="{958F94EF-A6D7-498C-A29B-A17CACD78EF4}" sibTransId="{5DB8C446-BCD6-4ADF-A44D-E5F0D760FD35}"/>
    <dgm:cxn modelId="{DBA02478-1267-4B1A-93AC-4AF652213579}" type="presOf" srcId="{73CC60AF-11F1-44F4-A0E8-27919A6950E4}" destId="{8CE80D5B-1B36-47FF-9213-FA577FB6304C}" srcOrd="0" destOrd="0" presId="urn:microsoft.com/office/officeart/2005/8/layout/lProcess2"/>
    <dgm:cxn modelId="{F64DE779-7C1A-4F6B-969F-C92C542404D2}" srcId="{37D84F6B-9AC9-4FA3-B73F-5F85D3FCE18B}" destId="{66CE895A-0AFB-45EB-8008-33551338EC92}" srcOrd="3" destOrd="0" parTransId="{94019790-E758-4D82-876B-83E33B949914}" sibTransId="{B7FC0C1B-1BF4-46A8-B9E1-CB8A6FEB6446}"/>
    <dgm:cxn modelId="{3B154285-F3C0-49B2-B663-94737E97C745}" srcId="{37D84F6B-9AC9-4FA3-B73F-5F85D3FCE18B}" destId="{7DE00B2D-7593-4A50-95CD-F396BE485033}" srcOrd="0" destOrd="0" parTransId="{325CA135-1A1A-444E-A916-E624A80E8B2D}" sibTransId="{6DE49DFA-E87A-4F37-B2CE-F3E5BAAC2A05}"/>
    <dgm:cxn modelId="{1C208694-22A7-4EC8-B563-9FF46DA3CE62}" srcId="{73CC60AF-11F1-44F4-A0E8-27919A6950E4}" destId="{A1147E2C-BAC0-4C65-A834-304C201DFF7C}" srcOrd="0" destOrd="0" parTransId="{8A06A638-0064-4E68-A351-2D616E9E6F48}" sibTransId="{CF40F25A-4D13-47AB-8A4D-D2B13DED45B5}"/>
    <dgm:cxn modelId="{7C4BEE98-E250-4C37-A770-BCA8B17CED17}" type="presOf" srcId="{C38B8A68-76E9-4FD7-AED0-B58CA214DBD0}" destId="{3BAE1D9C-14EA-494C-B9B8-B41240F80D7C}" srcOrd="1" destOrd="0" presId="urn:microsoft.com/office/officeart/2005/8/layout/lProcess2"/>
    <dgm:cxn modelId="{575D25A0-76B5-4605-B6BF-0B584A0FAAA9}" type="presOf" srcId="{4C4A4D7E-896F-4840-B96C-BE82F1751DAD}" destId="{E2B7A5FA-309A-450B-9206-1EB5F9A41B61}" srcOrd="0" destOrd="0" presId="urn:microsoft.com/office/officeart/2005/8/layout/lProcess2"/>
    <dgm:cxn modelId="{EFE6C3A1-72E0-4A8C-8A5D-B7E3F2EBE3E3}" type="presOf" srcId="{51895397-270C-41C3-A177-3D7C8F8A63A9}" destId="{92620203-5534-4E6D-8CA7-D27CBE9BF975}" srcOrd="0" destOrd="0" presId="urn:microsoft.com/office/officeart/2005/8/layout/lProcess2"/>
    <dgm:cxn modelId="{029861A4-A9A8-42B0-90CB-16B447993BA8}" type="presOf" srcId="{A1147E2C-BAC0-4C65-A834-304C201DFF7C}" destId="{A9606D40-E561-4E2B-B42C-C6EC58BAD615}" srcOrd="0" destOrd="0" presId="urn:microsoft.com/office/officeart/2005/8/layout/lProcess2"/>
    <dgm:cxn modelId="{E8158BB0-0CAA-46FE-8143-ACDEAA344F39}" type="presOf" srcId="{66CE895A-0AFB-45EB-8008-33551338EC92}" destId="{441C97BE-37E3-4515-9E06-3FDB1ADA466B}" srcOrd="1" destOrd="0" presId="urn:microsoft.com/office/officeart/2005/8/layout/lProcess2"/>
    <dgm:cxn modelId="{1B4E77CB-84AD-4121-B1DF-F5C415F11236}" type="presOf" srcId="{279072C1-3A75-40A3-A19B-A49FBC929C54}" destId="{FED15C5C-EABC-49AB-9C18-A38D340256E5}" srcOrd="0" destOrd="0" presId="urn:microsoft.com/office/officeart/2005/8/layout/lProcess2"/>
    <dgm:cxn modelId="{9F82D5D8-6F14-4C87-AFD0-5F7E8113738B}" type="presOf" srcId="{28D9465D-3490-4538-99FD-0D6B776D964B}" destId="{5206DAFB-542F-4D17-B886-E8374F117692}" srcOrd="0" destOrd="0" presId="urn:microsoft.com/office/officeart/2005/8/layout/lProcess2"/>
    <dgm:cxn modelId="{479071DC-EF62-491A-AEEE-10E105B29824}" type="presOf" srcId="{66CE895A-0AFB-45EB-8008-33551338EC92}" destId="{25A71094-0F50-4EE3-A043-F21843EC4FC7}" srcOrd="0" destOrd="0" presId="urn:microsoft.com/office/officeart/2005/8/layout/lProcess2"/>
    <dgm:cxn modelId="{D7F531DF-9055-4D9B-9705-E40362B6A71D}" srcId="{7DE00B2D-7593-4A50-95CD-F396BE485033}" destId="{AF2A8E2A-0AAE-478E-97D2-CA4ECBBB60A1}" srcOrd="0" destOrd="0" parTransId="{EEE612A1-DE49-4F0C-8FD1-1081BCC07305}" sibTransId="{7526D8DB-FB44-499A-A3D0-E4B047C7EE2B}"/>
    <dgm:cxn modelId="{F07CF9E3-FFC4-4DA0-B482-F477E18BC4A4}" srcId="{37D84F6B-9AC9-4FA3-B73F-5F85D3FCE18B}" destId="{C38B8A68-76E9-4FD7-AED0-B58CA214DBD0}" srcOrd="2" destOrd="0" parTransId="{8853DBEC-994A-4C27-A592-DCDBB5DA9626}" sibTransId="{B37ACA2A-07DC-4490-AAFC-DBCE5FBEB6C3}"/>
    <dgm:cxn modelId="{2B17D8E5-2758-4C8F-8AD3-5F5C4B969653}" type="presOf" srcId="{5DD14B94-E5BA-41B3-B67D-A4786CC6E8CB}" destId="{E9EF420D-B50A-496A-B499-D59CB3C8CAC8}" srcOrd="0" destOrd="0" presId="urn:microsoft.com/office/officeart/2005/8/layout/lProcess2"/>
    <dgm:cxn modelId="{1C5EE1F9-77CC-4BDF-B208-1600F63BEFA4}" srcId="{66CE895A-0AFB-45EB-8008-33551338EC92}" destId="{5DD14B94-E5BA-41B3-B67D-A4786CC6E8CB}" srcOrd="0" destOrd="0" parTransId="{823E47D7-6DF8-4A6C-B415-230279E6CF57}" sibTransId="{4CFC78AC-2FE3-40A5-9ED4-9631798D004D}"/>
    <dgm:cxn modelId="{85E717FA-C856-45C2-8A90-FF7C27F7861C}" type="presOf" srcId="{C38B8A68-76E9-4FD7-AED0-B58CA214DBD0}" destId="{19958605-0AEE-4907-9BD2-3AF012C6F1E0}" srcOrd="0" destOrd="0" presId="urn:microsoft.com/office/officeart/2005/8/layout/lProcess2"/>
    <dgm:cxn modelId="{0F3882FC-7D6A-4960-A247-04CCF434D002}" type="presOf" srcId="{AF2A8E2A-0AAE-478E-97D2-CA4ECBBB60A1}" destId="{B776D604-6329-4072-9AF9-ECF0A8F12694}" srcOrd="0" destOrd="0" presId="urn:microsoft.com/office/officeart/2005/8/layout/lProcess2"/>
    <dgm:cxn modelId="{0C4A1DC0-CCFA-447D-96CA-DC464F1EFA78}" type="presParOf" srcId="{D9AB3A14-2AD8-44D5-85BD-1320F85CEBC9}" destId="{0732A2F2-10AE-4834-B818-F739496C5FAA}" srcOrd="0" destOrd="0" presId="urn:microsoft.com/office/officeart/2005/8/layout/lProcess2"/>
    <dgm:cxn modelId="{402AC767-D300-4D35-B2B6-940D7D1D8C3A}" type="presParOf" srcId="{0732A2F2-10AE-4834-B818-F739496C5FAA}" destId="{37353124-8DEC-4FB7-950F-445F391DA51A}" srcOrd="0" destOrd="0" presId="urn:microsoft.com/office/officeart/2005/8/layout/lProcess2"/>
    <dgm:cxn modelId="{2EA2766B-623A-4410-9664-42DE08D69BF0}" type="presParOf" srcId="{0732A2F2-10AE-4834-B818-F739496C5FAA}" destId="{E9EBD882-0993-4785-A516-95D3EB284259}" srcOrd="1" destOrd="0" presId="urn:microsoft.com/office/officeart/2005/8/layout/lProcess2"/>
    <dgm:cxn modelId="{ADFF2DF9-116D-49EC-ABE9-35899A663CE7}" type="presParOf" srcId="{0732A2F2-10AE-4834-B818-F739496C5FAA}" destId="{B4F3CB83-778A-49AB-A9EB-3F2162CE0EB5}" srcOrd="2" destOrd="0" presId="urn:microsoft.com/office/officeart/2005/8/layout/lProcess2"/>
    <dgm:cxn modelId="{3DC267E2-44A2-417E-BCA4-4F73C993D9B7}" type="presParOf" srcId="{B4F3CB83-778A-49AB-A9EB-3F2162CE0EB5}" destId="{33822EC3-E7B1-4124-80DF-1DCB0AAB8697}" srcOrd="0" destOrd="0" presId="urn:microsoft.com/office/officeart/2005/8/layout/lProcess2"/>
    <dgm:cxn modelId="{8166F7CE-1273-47C4-839D-097C35D734FF}" type="presParOf" srcId="{33822EC3-E7B1-4124-80DF-1DCB0AAB8697}" destId="{B776D604-6329-4072-9AF9-ECF0A8F12694}" srcOrd="0" destOrd="0" presId="urn:microsoft.com/office/officeart/2005/8/layout/lProcess2"/>
    <dgm:cxn modelId="{E936ED7F-0D71-4407-A8D7-A58BCC20D842}" type="presParOf" srcId="{33822EC3-E7B1-4124-80DF-1DCB0AAB8697}" destId="{6C8B9405-447A-4886-8E9A-C499CB9D1FDC}" srcOrd="1" destOrd="0" presId="urn:microsoft.com/office/officeart/2005/8/layout/lProcess2"/>
    <dgm:cxn modelId="{3B608F0A-D39D-445D-95BA-529A73C73201}" type="presParOf" srcId="{33822EC3-E7B1-4124-80DF-1DCB0AAB8697}" destId="{E2B7A5FA-309A-450B-9206-1EB5F9A41B61}" srcOrd="2" destOrd="0" presId="urn:microsoft.com/office/officeart/2005/8/layout/lProcess2"/>
    <dgm:cxn modelId="{45C863D5-86D7-46C7-A765-93511517BE21}" type="presParOf" srcId="{D9AB3A14-2AD8-44D5-85BD-1320F85CEBC9}" destId="{172D6C8E-F28B-4669-8FCE-ABF52C63BB83}" srcOrd="1" destOrd="0" presId="urn:microsoft.com/office/officeart/2005/8/layout/lProcess2"/>
    <dgm:cxn modelId="{A61E0E2A-6872-4361-A8F0-7B48C44E942C}" type="presParOf" srcId="{D9AB3A14-2AD8-44D5-85BD-1320F85CEBC9}" destId="{5E523F37-33B6-437D-B1BE-F11E5C3CFB53}" srcOrd="2" destOrd="0" presId="urn:microsoft.com/office/officeart/2005/8/layout/lProcess2"/>
    <dgm:cxn modelId="{D73AB081-6050-4B34-A8EF-6815A3920459}" type="presParOf" srcId="{5E523F37-33B6-437D-B1BE-F11E5C3CFB53}" destId="{8CE80D5B-1B36-47FF-9213-FA577FB6304C}" srcOrd="0" destOrd="0" presId="urn:microsoft.com/office/officeart/2005/8/layout/lProcess2"/>
    <dgm:cxn modelId="{2D2CB0A7-E5FB-48CC-B774-6A26918D1E5A}" type="presParOf" srcId="{5E523F37-33B6-437D-B1BE-F11E5C3CFB53}" destId="{EA03819C-1404-4A93-9135-5227A2C9D3BF}" srcOrd="1" destOrd="0" presId="urn:microsoft.com/office/officeart/2005/8/layout/lProcess2"/>
    <dgm:cxn modelId="{D7586A91-6C9F-4998-BE3F-A6EF74CE997B}" type="presParOf" srcId="{5E523F37-33B6-437D-B1BE-F11E5C3CFB53}" destId="{9FA2FD88-46FE-454D-9D85-1C8E76AED93B}" srcOrd="2" destOrd="0" presId="urn:microsoft.com/office/officeart/2005/8/layout/lProcess2"/>
    <dgm:cxn modelId="{29C1EED2-3448-4E91-9EB2-F8E630804BB4}" type="presParOf" srcId="{9FA2FD88-46FE-454D-9D85-1C8E76AED93B}" destId="{00A02E89-3F0F-4F3B-9920-4723ADCA4F9B}" srcOrd="0" destOrd="0" presId="urn:microsoft.com/office/officeart/2005/8/layout/lProcess2"/>
    <dgm:cxn modelId="{B8034F3F-6218-4208-9CDE-80773369F86D}" type="presParOf" srcId="{00A02E89-3F0F-4F3B-9920-4723ADCA4F9B}" destId="{A9606D40-E561-4E2B-B42C-C6EC58BAD615}" srcOrd="0" destOrd="0" presId="urn:microsoft.com/office/officeart/2005/8/layout/lProcess2"/>
    <dgm:cxn modelId="{D5CE4148-037F-4A67-A77D-EE48CC3DF036}" type="presParOf" srcId="{00A02E89-3F0F-4F3B-9920-4723ADCA4F9B}" destId="{29C06579-6ACD-4902-A439-35FFA1F0B69E}" srcOrd="1" destOrd="0" presId="urn:microsoft.com/office/officeart/2005/8/layout/lProcess2"/>
    <dgm:cxn modelId="{242C0C10-14E8-4284-92D2-EA3053F7F25F}" type="presParOf" srcId="{00A02E89-3F0F-4F3B-9920-4723ADCA4F9B}" destId="{FED15C5C-EABC-49AB-9C18-A38D340256E5}" srcOrd="2" destOrd="0" presId="urn:microsoft.com/office/officeart/2005/8/layout/lProcess2"/>
    <dgm:cxn modelId="{E9CD8867-5C82-4333-A124-FF8D0DF4EC2A}" type="presParOf" srcId="{D9AB3A14-2AD8-44D5-85BD-1320F85CEBC9}" destId="{EF9806E2-4A05-410B-ADBD-C3A81A62B963}" srcOrd="3" destOrd="0" presId="urn:microsoft.com/office/officeart/2005/8/layout/lProcess2"/>
    <dgm:cxn modelId="{F364DCA6-06F2-4253-BF83-8652394423F7}" type="presParOf" srcId="{D9AB3A14-2AD8-44D5-85BD-1320F85CEBC9}" destId="{F7440CFD-D48C-4CC4-A7BC-DE10C34FC30F}" srcOrd="4" destOrd="0" presId="urn:microsoft.com/office/officeart/2005/8/layout/lProcess2"/>
    <dgm:cxn modelId="{16445818-AF55-4417-85F0-9B330F4FD700}" type="presParOf" srcId="{F7440CFD-D48C-4CC4-A7BC-DE10C34FC30F}" destId="{19958605-0AEE-4907-9BD2-3AF012C6F1E0}" srcOrd="0" destOrd="0" presId="urn:microsoft.com/office/officeart/2005/8/layout/lProcess2"/>
    <dgm:cxn modelId="{5BAEFD61-5CDC-4EA4-80DD-868B62FE3604}" type="presParOf" srcId="{F7440CFD-D48C-4CC4-A7BC-DE10C34FC30F}" destId="{3BAE1D9C-14EA-494C-B9B8-B41240F80D7C}" srcOrd="1" destOrd="0" presId="urn:microsoft.com/office/officeart/2005/8/layout/lProcess2"/>
    <dgm:cxn modelId="{DBAF8B25-B45E-4E93-A539-157A37955844}" type="presParOf" srcId="{F7440CFD-D48C-4CC4-A7BC-DE10C34FC30F}" destId="{F97BD9F0-B088-47DB-B4E5-43EFC326D617}" srcOrd="2" destOrd="0" presId="urn:microsoft.com/office/officeart/2005/8/layout/lProcess2"/>
    <dgm:cxn modelId="{85E8DFE8-9808-4F93-AB74-04DD3DCEF31C}" type="presParOf" srcId="{F97BD9F0-B088-47DB-B4E5-43EFC326D617}" destId="{3C600483-E0F9-44BB-A63B-6C46B26B6378}" srcOrd="0" destOrd="0" presId="urn:microsoft.com/office/officeart/2005/8/layout/lProcess2"/>
    <dgm:cxn modelId="{5BD86AD9-270B-4F8C-89D5-FB5572B90A72}" type="presParOf" srcId="{3C600483-E0F9-44BB-A63B-6C46B26B6378}" destId="{5206DAFB-542F-4D17-B886-E8374F117692}" srcOrd="0" destOrd="0" presId="urn:microsoft.com/office/officeart/2005/8/layout/lProcess2"/>
    <dgm:cxn modelId="{9BEDC49A-C4FD-4952-86D6-7F6EBB10C228}" type="presParOf" srcId="{3C600483-E0F9-44BB-A63B-6C46B26B6378}" destId="{18C9864A-7A92-41B8-AA9B-E38BF12953D8}" srcOrd="1" destOrd="0" presId="urn:microsoft.com/office/officeart/2005/8/layout/lProcess2"/>
    <dgm:cxn modelId="{B1043A88-C075-4D91-A837-280A28172213}" type="presParOf" srcId="{3C600483-E0F9-44BB-A63B-6C46B26B6378}" destId="{92620203-5534-4E6D-8CA7-D27CBE9BF975}" srcOrd="2" destOrd="0" presId="urn:microsoft.com/office/officeart/2005/8/layout/lProcess2"/>
    <dgm:cxn modelId="{21CD5FCE-DA5F-4278-8E46-45ADB80594BF}" type="presParOf" srcId="{D9AB3A14-2AD8-44D5-85BD-1320F85CEBC9}" destId="{B1C54810-25A0-49A6-882E-0B2BFEC4A2FF}" srcOrd="5" destOrd="0" presId="urn:microsoft.com/office/officeart/2005/8/layout/lProcess2"/>
    <dgm:cxn modelId="{61A3D340-B542-480F-BB1C-59420C63DACF}" type="presParOf" srcId="{D9AB3A14-2AD8-44D5-85BD-1320F85CEBC9}" destId="{C005DC38-E003-49E3-998D-49FDAC5B994B}" srcOrd="6" destOrd="0" presId="urn:microsoft.com/office/officeart/2005/8/layout/lProcess2"/>
    <dgm:cxn modelId="{1DB0561D-61C9-4DAA-855D-06B6A20B6008}" type="presParOf" srcId="{C005DC38-E003-49E3-998D-49FDAC5B994B}" destId="{25A71094-0F50-4EE3-A043-F21843EC4FC7}" srcOrd="0" destOrd="0" presId="urn:microsoft.com/office/officeart/2005/8/layout/lProcess2"/>
    <dgm:cxn modelId="{C1ADD351-A8B6-4F5C-A65B-30586E661426}" type="presParOf" srcId="{C005DC38-E003-49E3-998D-49FDAC5B994B}" destId="{441C97BE-37E3-4515-9E06-3FDB1ADA466B}" srcOrd="1" destOrd="0" presId="urn:microsoft.com/office/officeart/2005/8/layout/lProcess2"/>
    <dgm:cxn modelId="{15783720-2208-401D-9C43-66067662EA70}" type="presParOf" srcId="{C005DC38-E003-49E3-998D-49FDAC5B994B}" destId="{DA47261C-1AC2-43FA-B719-5983AC026D3D}" srcOrd="2" destOrd="0" presId="urn:microsoft.com/office/officeart/2005/8/layout/lProcess2"/>
    <dgm:cxn modelId="{BED38C66-FCD9-4287-8B17-5332CE71A0D0}" type="presParOf" srcId="{DA47261C-1AC2-43FA-B719-5983AC026D3D}" destId="{DF8D2FC1-0A07-4E2F-B6C8-0C5D06B200AA}" srcOrd="0" destOrd="0" presId="urn:microsoft.com/office/officeart/2005/8/layout/lProcess2"/>
    <dgm:cxn modelId="{AFF103C9-AD94-44AE-AF33-1F6E453D00F1}" type="presParOf" srcId="{DF8D2FC1-0A07-4E2F-B6C8-0C5D06B200AA}" destId="{E9EF420D-B50A-496A-B499-D59CB3C8CAC8}" srcOrd="0" destOrd="0" presId="urn:microsoft.com/office/officeart/2005/8/layout/lProcess2"/>
    <dgm:cxn modelId="{5DC906E0-F7ED-4120-9103-BDBB373597E8}" type="presParOf" srcId="{DF8D2FC1-0A07-4E2F-B6C8-0C5D06B200AA}" destId="{C830F965-07DC-4BCA-88B8-DAC2A314A0FE}" srcOrd="1" destOrd="0" presId="urn:microsoft.com/office/officeart/2005/8/layout/lProcess2"/>
    <dgm:cxn modelId="{2C43E865-E09F-438F-AB27-BA25F0002F25}" type="presParOf" srcId="{DF8D2FC1-0A07-4E2F-B6C8-0C5D06B200AA}" destId="{035FDCDD-28E1-4E06-9832-D6AEACFC9E06}"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53124-8DEC-4FB7-950F-445F391DA51A}">
      <dsp:nvSpPr>
        <dsp:cNvPr id="0" name=""/>
        <dsp:cNvSpPr/>
      </dsp:nvSpPr>
      <dsp:spPr>
        <a:xfrm>
          <a:off x="2656" y="0"/>
          <a:ext cx="2606751" cy="48339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Prepare</a:t>
          </a:r>
        </a:p>
      </dsp:txBody>
      <dsp:txXfrm>
        <a:off x="2656" y="0"/>
        <a:ext cx="2606751" cy="1450181"/>
      </dsp:txXfrm>
    </dsp:sp>
    <dsp:sp modelId="{B776D604-6329-4072-9AF9-ECF0A8F12694}">
      <dsp:nvSpPr>
        <dsp:cNvPr id="0" name=""/>
        <dsp:cNvSpPr/>
      </dsp:nvSpPr>
      <dsp:spPr>
        <a:xfrm>
          <a:off x="263331" y="1451597"/>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5 samples per variation</a:t>
          </a:r>
        </a:p>
      </dsp:txBody>
      <dsp:txXfrm>
        <a:off x="306020" y="1494286"/>
        <a:ext cx="2000023" cy="1372120"/>
      </dsp:txXfrm>
    </dsp:sp>
    <dsp:sp modelId="{E2B7A5FA-309A-450B-9206-1EB5F9A41B61}">
      <dsp:nvSpPr>
        <dsp:cNvPr id="0" name=""/>
        <dsp:cNvSpPr/>
      </dsp:nvSpPr>
      <dsp:spPr>
        <a:xfrm>
          <a:off x="263331" y="3133326"/>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Configure storage account</a:t>
          </a:r>
        </a:p>
      </dsp:txBody>
      <dsp:txXfrm>
        <a:off x="306020" y="3176015"/>
        <a:ext cx="2000023" cy="1372120"/>
      </dsp:txXfrm>
    </dsp:sp>
    <dsp:sp modelId="{8CE80D5B-1B36-47FF-9213-FA577FB6304C}">
      <dsp:nvSpPr>
        <dsp:cNvPr id="0" name=""/>
        <dsp:cNvSpPr/>
      </dsp:nvSpPr>
      <dsp:spPr>
        <a:xfrm>
          <a:off x="2804914" y="0"/>
          <a:ext cx="2606751" cy="48339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Label</a:t>
          </a:r>
        </a:p>
      </dsp:txBody>
      <dsp:txXfrm>
        <a:off x="2804914" y="0"/>
        <a:ext cx="2606751" cy="1450181"/>
      </dsp:txXfrm>
    </dsp:sp>
    <dsp:sp modelId="{A9606D40-E561-4E2B-B42C-C6EC58BAD615}">
      <dsp:nvSpPr>
        <dsp:cNvPr id="0" name=""/>
        <dsp:cNvSpPr/>
      </dsp:nvSpPr>
      <dsp:spPr>
        <a:xfrm>
          <a:off x="3065589" y="1451597"/>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Label fields and tables and signatures</a:t>
          </a:r>
        </a:p>
      </dsp:txBody>
      <dsp:txXfrm>
        <a:off x="3108278" y="1494286"/>
        <a:ext cx="2000023" cy="1372120"/>
      </dsp:txXfrm>
    </dsp:sp>
    <dsp:sp modelId="{FED15C5C-EABC-49AB-9C18-A38D340256E5}">
      <dsp:nvSpPr>
        <dsp:cNvPr id="0" name=""/>
        <dsp:cNvSpPr/>
      </dsp:nvSpPr>
      <dsp:spPr>
        <a:xfrm>
          <a:off x="3065589" y="3133326"/>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Plan for variability </a:t>
          </a:r>
        </a:p>
      </dsp:txBody>
      <dsp:txXfrm>
        <a:off x="3108278" y="3176015"/>
        <a:ext cx="2000023" cy="1372120"/>
      </dsp:txXfrm>
    </dsp:sp>
    <dsp:sp modelId="{19958605-0AEE-4907-9BD2-3AF012C6F1E0}">
      <dsp:nvSpPr>
        <dsp:cNvPr id="0" name=""/>
        <dsp:cNvSpPr/>
      </dsp:nvSpPr>
      <dsp:spPr>
        <a:xfrm>
          <a:off x="5607172" y="0"/>
          <a:ext cx="2606751" cy="48339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Train</a:t>
          </a:r>
        </a:p>
      </dsp:txBody>
      <dsp:txXfrm>
        <a:off x="5607172" y="0"/>
        <a:ext cx="2606751" cy="1450181"/>
      </dsp:txXfrm>
    </dsp:sp>
    <dsp:sp modelId="{5206DAFB-542F-4D17-B886-E8374F117692}">
      <dsp:nvSpPr>
        <dsp:cNvPr id="0" name=""/>
        <dsp:cNvSpPr/>
      </dsp:nvSpPr>
      <dsp:spPr>
        <a:xfrm>
          <a:off x="5867847" y="1451597"/>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Train a model in minutes</a:t>
          </a:r>
        </a:p>
      </dsp:txBody>
      <dsp:txXfrm>
        <a:off x="5910536" y="1494286"/>
        <a:ext cx="2000023" cy="1372120"/>
      </dsp:txXfrm>
    </dsp:sp>
    <dsp:sp modelId="{92620203-5534-4E6D-8CA7-D27CBE9BF975}">
      <dsp:nvSpPr>
        <dsp:cNvPr id="0" name=""/>
        <dsp:cNvSpPr/>
      </dsp:nvSpPr>
      <dsp:spPr>
        <a:xfrm>
          <a:off x="5867847" y="3133326"/>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Validate confidence scores</a:t>
          </a:r>
        </a:p>
      </dsp:txBody>
      <dsp:txXfrm>
        <a:off x="5910536" y="3176015"/>
        <a:ext cx="2000023" cy="1372120"/>
      </dsp:txXfrm>
    </dsp:sp>
    <dsp:sp modelId="{25A71094-0F50-4EE3-A043-F21843EC4FC7}">
      <dsp:nvSpPr>
        <dsp:cNvPr id="0" name=""/>
        <dsp:cNvSpPr/>
      </dsp:nvSpPr>
      <dsp:spPr>
        <a:xfrm>
          <a:off x="8409430" y="0"/>
          <a:ext cx="2606751" cy="48339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Analyze</a:t>
          </a:r>
        </a:p>
      </dsp:txBody>
      <dsp:txXfrm>
        <a:off x="8409430" y="0"/>
        <a:ext cx="2606751" cy="1450181"/>
      </dsp:txXfrm>
    </dsp:sp>
    <dsp:sp modelId="{E9EF420D-B50A-496A-B499-D59CB3C8CAC8}">
      <dsp:nvSpPr>
        <dsp:cNvPr id="0" name=""/>
        <dsp:cNvSpPr/>
      </dsp:nvSpPr>
      <dsp:spPr>
        <a:xfrm>
          <a:off x="8670105" y="1451597"/>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Test model inference</a:t>
          </a:r>
        </a:p>
      </dsp:txBody>
      <dsp:txXfrm>
        <a:off x="8712794" y="1494286"/>
        <a:ext cx="2000023" cy="1372120"/>
      </dsp:txXfrm>
    </dsp:sp>
    <dsp:sp modelId="{035FDCDD-28E1-4E06-9832-D6AEACFC9E06}">
      <dsp:nvSpPr>
        <dsp:cNvPr id="0" name=""/>
        <dsp:cNvSpPr/>
      </dsp:nvSpPr>
      <dsp:spPr>
        <a:xfrm>
          <a:off x="8670105" y="3133326"/>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At scale</a:t>
          </a:r>
        </a:p>
      </dsp:txBody>
      <dsp:txXfrm>
        <a:off x="8712794" y="3176015"/>
        <a:ext cx="2000023" cy="137212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8E7A7-0BCC-4FD3-9DA9-FCCFE722BFE2}"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C665A-35CD-45F9-9D1E-C077314C721E}" type="slidenum">
              <a:rPr lang="en-US" smtClean="0"/>
              <a:t>‹#›</a:t>
            </a:fld>
            <a:endParaRPr lang="en-US"/>
          </a:p>
        </p:txBody>
      </p:sp>
    </p:spTree>
    <p:extLst>
      <p:ext uri="{BB962C8B-B14F-4D97-AF65-F5344CB8AC3E}">
        <p14:creationId xmlns:p14="http://schemas.microsoft.com/office/powerpoint/2010/main" val="315451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lot lingo, this will help you get level </a:t>
            </a:r>
            <a:r>
              <a:rPr lang="en-US" dirty="0" err="1"/>
              <a:t>setted</a:t>
            </a:r>
            <a:r>
              <a:rPr lang="en-US" dirty="0"/>
              <a:t> with our services we’ll be referencing when talking about </a:t>
            </a:r>
            <a:r>
              <a:rPr lang="en-US" dirty="0" err="1"/>
              <a:t>bpa</a:t>
            </a:r>
            <a:r>
              <a:rPr lang="en-US" dirty="0"/>
              <a:t> next</a:t>
            </a:r>
          </a:p>
          <a:p>
            <a:r>
              <a:rPr lang="en-US" dirty="0"/>
              <a:t>As you move down from an excel user to someone writing custom models </a:t>
            </a:r>
          </a:p>
        </p:txBody>
      </p:sp>
      <p:sp>
        <p:nvSpPr>
          <p:cNvPr id="4" name="Slide Number Placeholder 3"/>
          <p:cNvSpPr>
            <a:spLocks noGrp="1"/>
          </p:cNvSpPr>
          <p:nvPr>
            <p:ph type="sldNum" sz="quarter" idx="5"/>
          </p:nvPr>
        </p:nvSpPr>
        <p:spPr/>
        <p:txBody>
          <a:bodyPr/>
          <a:lstStyle/>
          <a:p>
            <a:fld id="{A9990911-818C-4CF0-BBD3-C8B76E283130}" type="slidenum">
              <a:rPr lang="en-US" smtClean="0"/>
              <a:t>2</a:t>
            </a:fld>
            <a:endParaRPr lang="en-US"/>
          </a:p>
        </p:txBody>
      </p:sp>
    </p:spTree>
    <p:extLst>
      <p:ext uri="{BB962C8B-B14F-4D97-AF65-F5344CB8AC3E}">
        <p14:creationId xmlns:p14="http://schemas.microsoft.com/office/powerpoint/2010/main" val="2300723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78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19</a:t>
            </a:fld>
            <a:endParaRPr lang="en-US"/>
          </a:p>
        </p:txBody>
      </p:sp>
    </p:spTree>
    <p:extLst>
      <p:ext uri="{BB962C8B-B14F-4D97-AF65-F5344CB8AC3E}">
        <p14:creationId xmlns:p14="http://schemas.microsoft.com/office/powerpoint/2010/main" val="167370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989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25</a:t>
            </a:fld>
            <a:endParaRPr lang="en-US"/>
          </a:p>
        </p:txBody>
      </p:sp>
    </p:spTree>
    <p:extLst>
      <p:ext uri="{BB962C8B-B14F-4D97-AF65-F5344CB8AC3E}">
        <p14:creationId xmlns:p14="http://schemas.microsoft.com/office/powerpoint/2010/main" val="4206543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lot lingo, this will help you get level </a:t>
            </a:r>
            <a:r>
              <a:rPr lang="en-US" dirty="0" err="1"/>
              <a:t>setted</a:t>
            </a:r>
            <a:r>
              <a:rPr lang="en-US" dirty="0"/>
              <a:t> with our services we’ll be referencing when talking about </a:t>
            </a:r>
            <a:r>
              <a:rPr lang="en-US" dirty="0" err="1"/>
              <a:t>bpa</a:t>
            </a:r>
            <a:r>
              <a:rPr lang="en-US" dirty="0"/>
              <a:t> next</a:t>
            </a:r>
          </a:p>
          <a:p>
            <a:r>
              <a:rPr lang="en-US" dirty="0"/>
              <a:t>As you move down from an excel user to someone writing custom models </a:t>
            </a:r>
          </a:p>
        </p:txBody>
      </p:sp>
      <p:sp>
        <p:nvSpPr>
          <p:cNvPr id="4" name="Slide Number Placeholder 3"/>
          <p:cNvSpPr>
            <a:spLocks noGrp="1"/>
          </p:cNvSpPr>
          <p:nvPr>
            <p:ph type="sldNum" sz="quarter" idx="5"/>
          </p:nvPr>
        </p:nvSpPr>
        <p:spPr/>
        <p:txBody>
          <a:bodyPr/>
          <a:lstStyle/>
          <a:p>
            <a:fld id="{A9990911-818C-4CF0-BBD3-C8B76E283130}" type="slidenum">
              <a:rPr lang="en-US" smtClean="0"/>
              <a:t>4</a:t>
            </a:fld>
            <a:endParaRPr lang="en-US"/>
          </a:p>
        </p:txBody>
      </p:sp>
    </p:spTree>
    <p:extLst>
      <p:ext uri="{BB962C8B-B14F-4D97-AF65-F5344CB8AC3E}">
        <p14:creationId xmlns:p14="http://schemas.microsoft.com/office/powerpoint/2010/main" val="19669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i="0" u="none" strike="noStrike" kern="1200" dirty="0">
                <a:solidFill>
                  <a:schemeClr val="tx1"/>
                </a:solidFill>
                <a:effectLst/>
                <a:latin typeface="+mn-lt"/>
                <a:ea typeface="+mn-ea"/>
                <a:cs typeface="+mn-cs"/>
              </a:rPr>
              <a:t>[30s]</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dirty="0">
                <a:solidFill>
                  <a:schemeClr val="tx1"/>
                </a:solidFill>
                <a:effectLst/>
                <a:latin typeface="+mn-lt"/>
                <a:ea typeface="+mn-ea"/>
                <a:cs typeface="+mn-cs"/>
              </a:rPr>
              <a:t>Here, you can see some of the common use cases for several major Cognitive Services,</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dirty="0">
                <a:solidFill>
                  <a:schemeClr val="tx1"/>
                </a:solidFill>
                <a:effectLst/>
                <a:latin typeface="+mn-lt"/>
                <a:ea typeface="+mn-ea"/>
                <a:cs typeface="+mn-cs"/>
              </a:rPr>
              <a:t>Some of which we’ll show in the demo,</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dirty="0">
                <a:solidFill>
                  <a:schemeClr val="tx1"/>
                </a:solidFill>
                <a:effectLst/>
                <a:latin typeface="+mn-lt"/>
                <a:ea typeface="+mn-ea"/>
                <a:cs typeface="+mn-cs"/>
              </a:rPr>
              <a:t>And as the Services are aligned by domains, it’s relatively intuitive the use cases that they cover, for example our speech service essentially covers use cases involving audio files:</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Transcription (across over a 100 languages) via a multi-lingual transformer</a:t>
            </a:r>
          </a:p>
          <a:p>
            <a:pPr marL="171450" lvl="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And Translation</a:t>
            </a:r>
          </a:p>
          <a:p>
            <a:pPr marL="171450" lvl="0" indent="-171450">
              <a:buFont typeface="Arial" panose="020B0604020202020204" pitchFamily="34" charset="0"/>
              <a:buChar char="•"/>
            </a:pPr>
            <a:r>
              <a:rPr lang="en-US" sz="1200" b="1" i="0" u="none" strike="noStrike" kern="1200" dirty="0">
                <a:solidFill>
                  <a:schemeClr val="tx1"/>
                </a:solidFill>
                <a:effectLst/>
                <a:latin typeface="+mn-lt"/>
                <a:ea typeface="+mn-ea"/>
                <a:cs typeface="+mn-cs"/>
              </a:rPr>
              <a:t>With</a:t>
            </a:r>
            <a:r>
              <a:rPr lang="en-US" sz="1200" b="0" i="0" u="none" strike="noStrike" kern="1200" dirty="0">
                <a:solidFill>
                  <a:schemeClr val="tx1"/>
                </a:solidFill>
                <a:effectLst/>
                <a:latin typeface="+mn-lt"/>
                <a:ea typeface="+mn-ea"/>
                <a:cs typeface="+mn-cs"/>
              </a:rPr>
              <a:t> customizable voices and models</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dirty="0">
                <a:solidFill>
                  <a:schemeClr val="tx1"/>
                </a:solidFill>
                <a:effectLst/>
                <a:latin typeface="+mn-lt"/>
                <a:ea typeface="+mn-ea"/>
                <a:cs typeface="+mn-cs"/>
              </a:rPr>
              <a:t>And our Computer Vision and Language Services</a:t>
            </a:r>
          </a:p>
          <a:p>
            <a:pPr marL="0" lv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dirty="0">
                <a:solidFill>
                  <a:schemeClr val="tx1"/>
                </a:solidFill>
                <a:effectLst/>
                <a:latin typeface="+mn-lt"/>
                <a:ea typeface="+mn-ea"/>
                <a:cs typeface="+mn-cs"/>
              </a:rPr>
              <a:t>And Form Recognizer, which is focuses on image-based document extraction techniques</a:t>
            </a:r>
          </a:p>
          <a:p>
            <a:pPr marL="171450" lvl="0" indent="-171450">
              <a:buFont typeface="Arial" panose="020B0604020202020204" pitchFamily="34" charset="0"/>
              <a:buChar cha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436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[30s]</a:t>
            </a:r>
          </a:p>
          <a:p>
            <a:endParaRPr lang="en-US"/>
          </a:p>
          <a:p>
            <a:r>
              <a:rPr lang="en-US"/>
              <a:t>“Pause”</a:t>
            </a:r>
          </a:p>
          <a:p>
            <a:endParaRPr lang="en-US"/>
          </a:p>
          <a:p>
            <a:r>
              <a:rPr lang="en-US"/>
              <a:t>So, before we jump into the demos, let’s talk about “why” we might need this, and then, “what” we’re going to use it for, and “how” we’re going to do it.</a:t>
            </a:r>
          </a:p>
          <a:p>
            <a:endParaRPr lang="en-US"/>
          </a:p>
          <a:p>
            <a:r>
              <a:rPr lang="en-US"/>
              <a:t>Who can relate to this quote?</a:t>
            </a:r>
          </a:p>
          <a:p>
            <a:r>
              <a:rPr lang="en-US"/>
              <a:t>&lt;&lt;read the quote&gt;&gt;</a:t>
            </a:r>
          </a:p>
          <a:p>
            <a:endParaRPr lang="en-US"/>
          </a:p>
          <a:p>
            <a:r>
              <a:rPr lang="en-US"/>
              <a:t>There’s many challenges to deploying state-of-the-art deep learning models, from multiple domains, with real-world, messy data, at-scale</a:t>
            </a:r>
          </a:p>
        </p:txBody>
      </p:sp>
      <p:sp>
        <p:nvSpPr>
          <p:cNvPr id="4" name="Slide Number Placeholder 3"/>
          <p:cNvSpPr>
            <a:spLocks noGrp="1"/>
          </p:cNvSpPr>
          <p:nvPr>
            <p:ph type="sldNum" sz="quarter" idx="5"/>
          </p:nvPr>
        </p:nvSpPr>
        <p:spPr/>
        <p:txBody>
          <a:bodyPr/>
          <a:lstStyle/>
          <a:p>
            <a:fld id="{A9990911-818C-4CF0-BBD3-C8B76E283130}" type="slidenum">
              <a:rPr lang="en-US" smtClean="0"/>
              <a:t>6</a:t>
            </a:fld>
            <a:endParaRPr lang="en-US"/>
          </a:p>
        </p:txBody>
      </p:sp>
    </p:spTree>
    <p:extLst>
      <p:ext uri="{BB962C8B-B14F-4D97-AF65-F5344CB8AC3E}">
        <p14:creationId xmlns:p14="http://schemas.microsoft.com/office/powerpoint/2010/main" val="246032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[30s]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There’s many challenges to deploying state-of-the-art deep learning models, from multiple domains, with real-world, messy data, at-scale</a:t>
            </a:r>
          </a:p>
          <a:p>
            <a:endParaRPr lang="en-US"/>
          </a:p>
          <a:p>
            <a:r>
              <a:rPr lang="en-US"/>
              <a:t>Many inputs: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PDF’s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machine documents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Images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emails, audio (calls) etc.. </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endParaRPr lang="en-US" sz="1200" noProof="0">
              <a:solidFill>
                <a:prstClr val="white"/>
              </a:solidFill>
              <a:latin typeface="Segoe UI" panose="020B0502040204020203" pitchFamily="34" charset="0"/>
              <a:cs typeface="Segoe UI" panose="020B0502040204020203" pitchFamily="34" charset="0"/>
            </a:endParaRPr>
          </a:p>
          <a:p>
            <a:pPr marL="857250" marR="0" lvl="0" indent="0" defTabSz="914400" rtl="0" eaLnBrk="1" fontAlgn="auto" latinLnBrk="0" hangingPunct="1">
              <a:spcBef>
                <a:spcPts val="0"/>
              </a:spcBef>
              <a:spcAft>
                <a:spcPts val="0"/>
              </a:spcAft>
              <a:buClrTx/>
              <a:buSzTx/>
              <a:buFont typeface="Arial" panose="020B0604020202020204" pitchFamily="34" charset="0"/>
              <a:buNone/>
              <a:tabLst/>
              <a:defRPr/>
            </a:pPr>
            <a:endParaRPr lang="en-US" sz="1200" noProof="0">
              <a:solidFill>
                <a:prstClr val="white"/>
              </a:solidFill>
              <a:latin typeface="Segoe UI" panose="020B0502040204020203" pitchFamily="34" charset="0"/>
              <a:cs typeface="Segoe UI" panose="020B0502040204020203" pitchFamily="34" charset="0"/>
            </a:endParaRPr>
          </a:p>
          <a:p>
            <a:r>
              <a:rPr lang="en-US"/>
              <a:t>So how does BPA help?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11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92F"/>
                </a:solidFill>
                <a:effectLst/>
                <a:latin typeface="-apple-system"/>
              </a:rPr>
              <a:t>[90s]</a:t>
            </a:r>
          </a:p>
          <a:p>
            <a:pPr algn="l"/>
            <a:endParaRPr lang="en-US" b="0" i="0">
              <a:solidFill>
                <a:srgbClr val="24292F"/>
              </a:solidFill>
              <a:effectLst/>
              <a:latin typeface="-apple-system"/>
            </a:endParaRPr>
          </a:p>
          <a:p>
            <a:pPr algn="l"/>
            <a:r>
              <a:rPr lang="en-US" b="0" i="0">
                <a:solidFill>
                  <a:srgbClr val="24292F"/>
                </a:solidFill>
                <a:effectLst/>
                <a:latin typeface="-apple-system"/>
              </a:rPr>
              <a:t>Ok, what is and how does this accelerator help us?</a:t>
            </a:r>
          </a:p>
          <a:p>
            <a:pPr algn="l"/>
            <a:endParaRPr lang="en-US" b="0" i="0">
              <a:solidFill>
                <a:srgbClr val="24292F"/>
              </a:solidFill>
              <a:effectLst/>
              <a:latin typeface="-apple-system"/>
            </a:endParaRPr>
          </a:p>
          <a:p>
            <a:pPr algn="l"/>
            <a:r>
              <a:rPr lang="en-US" b="0" i="0">
                <a:solidFill>
                  <a:srgbClr val="24292F"/>
                </a:solidFill>
                <a:effectLst/>
                <a:latin typeface="-apple-system"/>
              </a:rPr>
              <a:t>The BPA basically provides a Studio – a UI – and all of the backend, managed Services, orchestrated by Azure Functions, for a user to quickly select and deploy multi-domain pipelines.</a:t>
            </a:r>
          </a:p>
          <a:p>
            <a:pPr algn="l"/>
            <a:endParaRPr lang="en-US" b="0" i="0">
              <a:solidFill>
                <a:srgbClr val="24292F"/>
              </a:solidFill>
              <a:effectLst/>
              <a:latin typeface="-apple-system"/>
            </a:endParaRPr>
          </a:p>
          <a:p>
            <a:pPr algn="l"/>
            <a:r>
              <a:rPr lang="en-US" b="0" i="0">
                <a:solidFill>
                  <a:srgbClr val="24292F"/>
                </a:solidFill>
                <a:effectLst/>
                <a:latin typeface="-apple-system"/>
              </a:rPr>
              <a:t>As you’ll see,    With the demos,    through the BPA Studio,   you can start from an audio file, or a PDF, or a text file, and slowly start to build, transformation by transformation, a pipeline</a:t>
            </a:r>
          </a:p>
          <a:p>
            <a:pPr algn="l"/>
            <a:endParaRPr lang="en-US" b="0" i="0">
              <a:solidFill>
                <a:srgbClr val="24292F"/>
              </a:solidFill>
              <a:effectLst/>
              <a:latin typeface="-apple-system"/>
            </a:endParaRPr>
          </a:p>
          <a:p>
            <a:pPr algn="l"/>
            <a:r>
              <a:rPr lang="en-US" b="0" i="0">
                <a:solidFill>
                  <a:srgbClr val="24292F"/>
                </a:solidFill>
                <a:effectLst/>
                <a:latin typeface="-apple-system"/>
              </a:rPr>
              <a:t>Maybe starts from audio in Spanish, translated to English, transcribed to text, further summarized </a:t>
            </a:r>
            <a:r>
              <a:rPr lang="en-US" b="0" i="0" err="1">
                <a:solidFill>
                  <a:srgbClr val="24292F"/>
                </a:solidFill>
                <a:effectLst/>
                <a:latin typeface="-apple-system"/>
              </a:rPr>
              <a:t>abstractively</a:t>
            </a:r>
            <a:r>
              <a:rPr lang="en-US" b="0" i="0">
                <a:solidFill>
                  <a:srgbClr val="24292F"/>
                </a:solidFill>
                <a:effectLst/>
                <a:latin typeface="-apple-system"/>
              </a:rPr>
              <a:t> or </a:t>
            </a:r>
            <a:r>
              <a:rPr lang="en-US" b="0" i="0" err="1">
                <a:solidFill>
                  <a:srgbClr val="24292F"/>
                </a:solidFill>
                <a:effectLst/>
                <a:latin typeface="-apple-system"/>
              </a:rPr>
              <a:t>extractively</a:t>
            </a:r>
            <a:r>
              <a:rPr lang="en-US" b="0" i="0">
                <a:solidFill>
                  <a:srgbClr val="24292F"/>
                </a:solidFill>
                <a:effectLst/>
                <a:latin typeface="-apple-system"/>
              </a:rPr>
              <a:t>, and translated to mandarin</a:t>
            </a:r>
          </a:p>
          <a:p>
            <a:pPr algn="l"/>
            <a:endParaRPr lang="en-US" b="0" i="0">
              <a:solidFill>
                <a:srgbClr val="24292F"/>
              </a:solidFill>
              <a:effectLst/>
              <a:latin typeface="-apple-system"/>
            </a:endParaRPr>
          </a:p>
          <a:p>
            <a:pPr algn="l"/>
            <a:r>
              <a:rPr lang="en-US" b="0" i="0">
                <a:solidFill>
                  <a:srgbClr val="24292F"/>
                </a:solidFill>
                <a:effectLst/>
                <a:latin typeface="-apple-system"/>
              </a:rPr>
              <a:t>A pretty straightforward use case, but you’re already using one powerful base model for transcription, another for translation, and yet another SOTA model for summarization</a:t>
            </a:r>
          </a:p>
          <a:p>
            <a:pPr algn="l"/>
            <a:endParaRPr lang="en-US" b="0" i="0">
              <a:solidFill>
                <a:srgbClr val="24292F"/>
              </a:solidFill>
              <a:effectLst/>
              <a:latin typeface="-apple-system"/>
            </a:endParaRPr>
          </a:p>
          <a:p>
            <a:pPr algn="l"/>
            <a:r>
              <a:rPr lang="en-US" b="0" i="0">
                <a:solidFill>
                  <a:srgbClr val="24292F"/>
                </a:solidFill>
                <a:effectLst/>
                <a:latin typeface="-apple-system"/>
              </a:rPr>
              <a:t>And with this pipeline, we’ve only touched 2 Cognitive Services</a:t>
            </a:r>
          </a:p>
          <a:p>
            <a:pPr algn="l"/>
            <a:endParaRPr lang="en-US" b="0" i="0">
              <a:solidFill>
                <a:srgbClr val="24292F"/>
              </a:solidFill>
              <a:effectLst/>
              <a:latin typeface="-apple-system"/>
            </a:endParaRPr>
          </a:p>
          <a:p>
            <a:pPr algn="l"/>
            <a:r>
              <a:rPr lang="en-US" b="0" i="0">
                <a:solidFill>
                  <a:srgbClr val="24292F"/>
                </a:solidFill>
                <a:effectLst/>
                <a:latin typeface="-apple-system"/>
              </a:rPr>
              <a:t>There’s much more information in our Repo, but let’s jump into our technical demos</a:t>
            </a:r>
          </a:p>
          <a:p>
            <a:pPr algn="l"/>
            <a:endParaRPr lang="en-US" b="0" i="0">
              <a:solidFill>
                <a:srgbClr val="24292F"/>
              </a:solidFill>
              <a:effectLst/>
              <a:latin typeface="-apple-system"/>
            </a:endParaRPr>
          </a:p>
          <a:p>
            <a:pPr algn="l"/>
            <a:r>
              <a:rPr lang="en-US" b="0" i="0">
                <a:solidFill>
                  <a:srgbClr val="24292F"/>
                </a:solidFill>
                <a:effectLst/>
                <a:latin typeface="-apple-system"/>
              </a:rPr>
              <a:t>And I’ll hand over to my colleague, James Hoff, from here</a:t>
            </a:r>
          </a:p>
          <a:p>
            <a:pPr algn="l"/>
            <a:endParaRPr lang="en-US" b="0" i="0">
              <a:solidFill>
                <a:srgbClr val="24292F"/>
              </a:solidFill>
              <a:effectLst/>
              <a:latin typeface="-apple-system"/>
            </a:endParaRPr>
          </a:p>
          <a:p>
            <a:pPr algn="l"/>
            <a:r>
              <a:rPr lang="en-US" b="0" i="0">
                <a:solidFill>
                  <a:srgbClr val="24292F"/>
                </a:solidFill>
                <a:effectLst/>
                <a:latin typeface="-apple-system"/>
              </a:rPr>
              <a:t>-------------------</a:t>
            </a:r>
          </a:p>
          <a:p>
            <a:pPr algn="l"/>
            <a:endParaRPr lang="en-US" b="0" i="0">
              <a:solidFill>
                <a:srgbClr val="24292F"/>
              </a:solidFill>
              <a:effectLst/>
              <a:latin typeface="-apple-system"/>
            </a:endParaRPr>
          </a:p>
          <a:p>
            <a:pPr algn="l"/>
            <a:r>
              <a:rPr lang="en-US" b="0" i="0">
                <a:solidFill>
                  <a:srgbClr val="24292F"/>
                </a:solidFill>
                <a:effectLst/>
                <a:latin typeface="-apple-system"/>
              </a:rPr>
              <a:t>template for a user to deploy a managed set of these Services in their own Resource Group, </a:t>
            </a:r>
          </a:p>
          <a:p>
            <a:pPr algn="l"/>
            <a:endParaRPr lang="en-US" b="0" i="0">
              <a:solidFill>
                <a:srgbClr val="24292F"/>
              </a:solidFill>
              <a:effectLst/>
              <a:latin typeface="-apple-system"/>
            </a:endParaRPr>
          </a:p>
          <a:p>
            <a:pPr algn="l"/>
            <a:r>
              <a:rPr lang="en-US" b="0" i="0">
                <a:solidFill>
                  <a:srgbClr val="24292F"/>
                </a:solidFill>
                <a:effectLst/>
                <a:latin typeface="-apple-system"/>
              </a:rPr>
              <a:t>The BPA provides a no code Studio for users to quickly build complex, multi-stage AI pipelines across multiple Azure AI and ML Services. You can select, and stack, not just Cognitive Services, but custom models from Azure Machine Learning, and even open source Hugging Face, all still within a </a:t>
            </a:r>
            <a:r>
              <a:rPr lang="en-US" b="1" i="0">
                <a:solidFill>
                  <a:srgbClr val="24292F"/>
                </a:solidFill>
                <a:effectLst/>
                <a:latin typeface="-apple-system"/>
              </a:rPr>
              <a:t>single</a:t>
            </a:r>
            <a:r>
              <a:rPr lang="en-US" b="0" i="0">
                <a:solidFill>
                  <a:srgbClr val="24292F"/>
                </a:solidFill>
                <a:effectLst/>
                <a:latin typeface="-apple-system"/>
              </a:rPr>
              <a:t>, fully integrated </a:t>
            </a:r>
            <a:r>
              <a:rPr lang="en-US" b="1" i="0">
                <a:solidFill>
                  <a:srgbClr val="24292F"/>
                </a:solidFill>
                <a:effectLst/>
                <a:latin typeface="-apple-system"/>
              </a:rPr>
              <a:t>pipeline</a:t>
            </a:r>
            <a:r>
              <a:rPr lang="en-US" b="0" i="0">
                <a:solidFill>
                  <a:srgbClr val="24292F"/>
                </a:solidFill>
                <a:effectLst/>
                <a:latin typeface="-apple-system"/>
              </a:rPr>
              <a:t>. Your Azure credentials management, and general integration between services, is automated by BPA. And once deployed, a web app providing that pipeline builder UI or studio is created. And, from there, the end user can drag-n-drop documents, audio files, etc.. Triggering the newly created pipelines. </a:t>
            </a:r>
          </a:p>
          <a:p>
            <a:pPr algn="l"/>
            <a:endParaRPr lang="en-US" b="0" i="0">
              <a:solidFill>
                <a:srgbClr val="24292F"/>
              </a:solidFill>
              <a:effectLst/>
              <a:latin typeface="-apple-system"/>
            </a:endParaRPr>
          </a:p>
          <a:p>
            <a:pPr algn="l"/>
            <a:r>
              <a:rPr lang="en-US" b="0" i="0">
                <a:solidFill>
                  <a:srgbClr val="24292F"/>
                </a:solidFill>
                <a:effectLst/>
                <a:latin typeface="-apple-system"/>
              </a:rPr>
              <a:t>And, optionally, the end-user can easily create a Cognitive Search Index, across all of the enriched metadata or content extracted from the files.</a:t>
            </a:r>
          </a:p>
        </p:txBody>
      </p:sp>
      <p:sp>
        <p:nvSpPr>
          <p:cNvPr id="4" name="Slide Number Placeholder 3"/>
          <p:cNvSpPr>
            <a:spLocks noGrp="1"/>
          </p:cNvSpPr>
          <p:nvPr>
            <p:ph type="sldNum" sz="quarter" idx="5"/>
          </p:nvPr>
        </p:nvSpPr>
        <p:spPr/>
        <p:txBody>
          <a:bodyPr/>
          <a:lstStyle/>
          <a:p>
            <a:fld id="{A9990911-818C-4CF0-BBD3-C8B76E283130}" type="slidenum">
              <a:rPr lang="en-US" smtClean="0"/>
              <a:t>8</a:t>
            </a:fld>
            <a:endParaRPr lang="en-US"/>
          </a:p>
        </p:txBody>
      </p:sp>
    </p:spTree>
    <p:extLst>
      <p:ext uri="{BB962C8B-B14F-4D97-AF65-F5344CB8AC3E}">
        <p14:creationId xmlns:p14="http://schemas.microsoft.com/office/powerpoint/2010/main" val="1829013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https://fott-2-1.azurewebsites.net/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91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cs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1/26/2023 8:36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939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2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AA039E-83A9-4436-A956-8EAB5E7A0B7D}"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473487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2324665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31600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259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2000"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507405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language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68173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63028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913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4738749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94102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236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045252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2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0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79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099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776816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A039E-83A9-4436-A956-8EAB5E7A0B7D}" type="datetimeFigureOut">
              <a:rPr lang="en-US" smtClean="0"/>
              <a:t>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384125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AA039E-83A9-4436-A956-8EAB5E7A0B7D}"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15092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AA039E-83A9-4436-A956-8EAB5E7A0B7D}" type="datetimeFigureOut">
              <a:rPr lang="en-US" smtClean="0"/>
              <a:t>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277138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AA039E-83A9-4436-A956-8EAB5E7A0B7D}" type="datetimeFigureOut">
              <a:rPr lang="en-US" smtClean="0"/>
              <a:t>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9323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A039E-83A9-4436-A956-8EAB5E7A0B7D}" type="datetimeFigureOut">
              <a:rPr lang="en-US" smtClean="0"/>
              <a:t>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5562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7852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04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A039E-83A9-4436-A956-8EAB5E7A0B7D}" type="datetimeFigureOut">
              <a:rPr lang="en-US" smtClean="0"/>
              <a:t>1/26/2023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5482C-5874-488D-8CB2-61A76807446D}" type="slidenum">
              <a:rPr lang="en-US" smtClean="0"/>
              <a:t>‹#›</a:t>
            </a:fld>
            <a:endParaRPr lang="en-US"/>
          </a:p>
        </p:txBody>
      </p:sp>
    </p:spTree>
    <p:extLst>
      <p:ext uri="{BB962C8B-B14F-4D97-AF65-F5344CB8AC3E}">
        <p14:creationId xmlns:p14="http://schemas.microsoft.com/office/powerpoint/2010/main" val="127606309"/>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668" r:id="rId14"/>
    <p:sldLayoutId id="2147483670" r:id="rId15"/>
    <p:sldLayoutId id="2147483671"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9.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5.xml.rels><?xml version="1.0" encoding="UTF-8" standalone="yes"?>
<Relationships xmlns="http://schemas.openxmlformats.org/package/2006/relationships"><Relationship Id="rId8" Type="http://schemas.openxmlformats.org/officeDocument/2006/relationships/image" Target="../media/image60.sv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sv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58.sv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svg"/><Relationship Id="rId4" Type="http://schemas.openxmlformats.org/officeDocument/2006/relationships/image" Target="../media/image56.svg"/><Relationship Id="rId9" Type="http://schemas.openxmlformats.org/officeDocument/2006/relationships/image" Target="../media/image61.png"/><Relationship Id="rId14" Type="http://schemas.openxmlformats.org/officeDocument/2006/relationships/image" Target="../media/image66.sv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1660849" y="1588"/>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0" y="0"/>
            <a:ext cx="8829040" cy="685482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499806" y="3391995"/>
            <a:ext cx="6063554" cy="2554545"/>
          </a:xfrm>
          <a:prstGeom prst="rect">
            <a:avLst/>
          </a:prstGeom>
          <a:noFill/>
        </p:spPr>
        <p:txBody>
          <a:bodyPr wrap="square" rtlCol="0">
            <a:spAutoFit/>
          </a:bodyPr>
          <a:lstStyle/>
          <a:p>
            <a:r>
              <a:rPr lang="en-US" sz="40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Forms Recognizer Workshop using Business Process Accelerator and Form Recognizer Studio</a:t>
            </a:r>
          </a:p>
        </p:txBody>
      </p:sp>
      <p:grpSp>
        <p:nvGrpSpPr>
          <p:cNvPr id="13" name="Group 12">
            <a:extLst>
              <a:ext uri="{FF2B5EF4-FFF2-40B4-BE49-F238E27FC236}">
                <a16:creationId xmlns:a16="http://schemas.microsoft.com/office/drawing/2014/main" id="{EC738684-98BD-4023-8170-71811295FD75}"/>
              </a:ext>
            </a:extLst>
          </p:cNvPr>
          <p:cNvGrpSpPr/>
          <p:nvPr/>
        </p:nvGrpSpPr>
        <p:grpSpPr>
          <a:xfrm>
            <a:off x="499806" y="466995"/>
            <a:ext cx="1738042" cy="547603"/>
            <a:chOff x="1386841" y="762000"/>
            <a:chExt cx="1483359" cy="467360"/>
          </a:xfrm>
        </p:grpSpPr>
        <p:pic>
          <p:nvPicPr>
            <p:cNvPr id="14" name="Picture 2" descr="Azul Zulu on Microsoft Azure Case Study">
              <a:extLst>
                <a:ext uri="{FF2B5EF4-FFF2-40B4-BE49-F238E27FC236}">
                  <a16:creationId xmlns:a16="http://schemas.microsoft.com/office/drawing/2014/main" id="{9C39675E-405B-4362-932F-B951C0359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88" t="29787" r="61855" b="28311"/>
            <a:stretch/>
          </p:blipFill>
          <p:spPr bwMode="auto">
            <a:xfrm>
              <a:off x="1386841" y="762000"/>
              <a:ext cx="482599" cy="4673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zul Zulu on Microsoft Azure Case Study">
              <a:extLst>
                <a:ext uri="{FF2B5EF4-FFF2-40B4-BE49-F238E27FC236}">
                  <a16:creationId xmlns:a16="http://schemas.microsoft.com/office/drawing/2014/main" id="{5C05FE07-7E6F-474B-B533-DA47D369178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8146" t="29787" r="14456" b="28311"/>
            <a:stretch/>
          </p:blipFill>
          <p:spPr bwMode="auto">
            <a:xfrm>
              <a:off x="1869440" y="762000"/>
              <a:ext cx="1000760" cy="467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82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DA0BF0-A1DD-C265-8807-D2CA71F9515E}"/>
              </a:ext>
            </a:extLst>
          </p:cNvPr>
          <p:cNvSpPr>
            <a:spLocks noGrp="1"/>
          </p:cNvSpPr>
          <p:nvPr>
            <p:ph type="title"/>
          </p:nvPr>
        </p:nvSpPr>
        <p:spPr/>
        <p:txBody>
          <a:bodyPr/>
          <a:lstStyle/>
          <a:p>
            <a:r>
              <a:rPr lang="en-US"/>
              <a:t>Example Use Case: Lease Processing</a:t>
            </a:r>
          </a:p>
        </p:txBody>
      </p:sp>
      <p:pic>
        <p:nvPicPr>
          <p:cNvPr id="8" name="Picture 7" descr="Diagram&#10;&#10;Description automatically generated">
            <a:extLst>
              <a:ext uri="{FF2B5EF4-FFF2-40B4-BE49-F238E27FC236}">
                <a16:creationId xmlns:a16="http://schemas.microsoft.com/office/drawing/2014/main" id="{9AFD4AAD-1F40-4E53-7818-F7CB61B9D4D4}"/>
              </a:ext>
            </a:extLst>
          </p:cNvPr>
          <p:cNvPicPr>
            <a:picLocks noChangeAspect="1"/>
          </p:cNvPicPr>
          <p:nvPr/>
        </p:nvPicPr>
        <p:blipFill>
          <a:blip r:embed="rId2"/>
          <a:stretch>
            <a:fillRect/>
          </a:stretch>
        </p:blipFill>
        <p:spPr>
          <a:xfrm>
            <a:off x="3138906" y="1621749"/>
            <a:ext cx="6692652" cy="4076215"/>
          </a:xfrm>
          <a:prstGeom prst="rect">
            <a:avLst/>
          </a:prstGeom>
        </p:spPr>
      </p:pic>
    </p:spTree>
    <p:extLst>
      <p:ext uri="{BB962C8B-B14F-4D97-AF65-F5344CB8AC3E}">
        <p14:creationId xmlns:p14="http://schemas.microsoft.com/office/powerpoint/2010/main" val="231893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032-3AB1-EFC7-9CEE-87BD8599F81D}"/>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D1EB719-8F80-8C58-5361-B3F56CCA8991}"/>
              </a:ext>
            </a:extLst>
          </p:cNvPr>
          <p:cNvSpPr>
            <a:spLocks noGrp="1"/>
          </p:cNvSpPr>
          <p:nvPr>
            <p:ph type="body" idx="1"/>
          </p:nvPr>
        </p:nvSpPr>
        <p:spPr/>
        <p:txBody>
          <a:bodyPr/>
          <a:lstStyle/>
          <a:p>
            <a:r>
              <a:rPr lang="en-US"/>
              <a:t>BPA Accelerator demo Generic use case - NER</a:t>
            </a:r>
          </a:p>
        </p:txBody>
      </p:sp>
    </p:spTree>
    <p:extLst>
      <p:ext uri="{BB962C8B-B14F-4D97-AF65-F5344CB8AC3E}">
        <p14:creationId xmlns:p14="http://schemas.microsoft.com/office/powerpoint/2010/main" val="123881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032-3AB1-EFC7-9CEE-87BD8599F81D}"/>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D1EB719-8F80-8C58-5361-B3F56CCA8991}"/>
              </a:ext>
            </a:extLst>
          </p:cNvPr>
          <p:cNvSpPr>
            <a:spLocks noGrp="1"/>
          </p:cNvSpPr>
          <p:nvPr>
            <p:ph type="body" idx="1"/>
          </p:nvPr>
        </p:nvSpPr>
        <p:spPr/>
        <p:txBody>
          <a:bodyPr/>
          <a:lstStyle/>
          <a:p>
            <a:r>
              <a:rPr lang="en-US"/>
              <a:t>BPA Accelerator demo with Form Recognizer</a:t>
            </a:r>
          </a:p>
        </p:txBody>
      </p:sp>
    </p:spTree>
    <p:extLst>
      <p:ext uri="{BB962C8B-B14F-4D97-AF65-F5344CB8AC3E}">
        <p14:creationId xmlns:p14="http://schemas.microsoft.com/office/powerpoint/2010/main" val="613705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585437" y="300789"/>
            <a:ext cx="11021125" cy="553998"/>
          </a:xfrm>
        </p:spPr>
        <p:txBody>
          <a:bodyPr>
            <a:normAutofit fontScale="90000"/>
          </a:bodyPr>
          <a:lstStyle/>
          <a:p>
            <a:r>
              <a:rPr lang="en-US"/>
              <a:t>Azure Form Recognizer Overview</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fontScale="92500" lnSpcReduction="20000"/>
          </a:bodyPr>
          <a:lstStyle/>
          <a:p>
            <a:r>
              <a:rPr lang="en-US" sz="3200"/>
              <a:t>Cloud-based service that uses machine-learning models to extract and analyze form fields, text, and tables from your documents.</a:t>
            </a:r>
          </a:p>
          <a:p>
            <a:endParaRPr lang="en-US" sz="3200"/>
          </a:p>
          <a:p>
            <a:r>
              <a:rPr lang="en-US" sz="3200"/>
              <a:t>It easily identifies, extracts, and analyzes the following document data:</a:t>
            </a:r>
          </a:p>
          <a:p>
            <a:pPr marL="457200" indent="-457200">
              <a:buFont typeface="Arial" panose="020B0604020202020204" pitchFamily="34" charset="0"/>
              <a:buChar char="•"/>
            </a:pPr>
            <a:r>
              <a:rPr lang="en-US" sz="3200"/>
              <a:t>Table structure and content</a:t>
            </a:r>
          </a:p>
          <a:p>
            <a:pPr marL="457200" indent="-457200">
              <a:buFont typeface="Arial" panose="020B0604020202020204" pitchFamily="34" charset="0"/>
              <a:buChar char="•"/>
            </a:pPr>
            <a:r>
              <a:rPr lang="en-US" sz="3200"/>
              <a:t>Form elements and field values</a:t>
            </a:r>
          </a:p>
          <a:p>
            <a:pPr marL="457200" indent="-457200">
              <a:buFont typeface="Arial" panose="020B0604020202020204" pitchFamily="34" charset="0"/>
              <a:buChar char="•"/>
            </a:pPr>
            <a:r>
              <a:rPr lang="en-US" sz="3200"/>
              <a:t>Typed and handwritten alphanumeric text</a:t>
            </a:r>
          </a:p>
          <a:p>
            <a:pPr marL="457200" indent="-457200">
              <a:buFont typeface="Arial" panose="020B0604020202020204" pitchFamily="34" charset="0"/>
              <a:buChar char="•"/>
            </a:pPr>
            <a:r>
              <a:rPr lang="en-US" sz="3200"/>
              <a:t>Relationships between elements</a:t>
            </a:r>
          </a:p>
          <a:p>
            <a:pPr marL="457200" indent="-457200">
              <a:buFont typeface="Arial" panose="020B0604020202020204" pitchFamily="34" charset="0"/>
              <a:buChar char="•"/>
            </a:pPr>
            <a:r>
              <a:rPr lang="en-US" sz="3200"/>
              <a:t>Key/value pairs</a:t>
            </a:r>
          </a:p>
          <a:p>
            <a:pPr marL="457200" indent="-457200">
              <a:buFont typeface="Arial" panose="020B0604020202020204" pitchFamily="34" charset="0"/>
              <a:buChar char="•"/>
            </a:pPr>
            <a:r>
              <a:rPr lang="en-US" sz="3200"/>
              <a:t>Element location with bounding box coordinates</a:t>
            </a: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0313" y="4934703"/>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646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descr="Visual describing the input and output from Form Recognizer">
            <a:extLst>
              <a:ext uri="{FF2B5EF4-FFF2-40B4-BE49-F238E27FC236}">
                <a16:creationId xmlns:a16="http://schemas.microsoft.com/office/drawing/2014/main" id="{CBBD37A4-0435-4810-A32B-4F9C64B7189A}"/>
              </a:ext>
            </a:extLst>
          </p:cNvPr>
          <p:cNvSpPr/>
          <p:nvPr/>
        </p:nvSpPr>
        <p:spPr bwMode="auto">
          <a:xfrm>
            <a:off x="0" y="1886494"/>
            <a:ext cx="12192000" cy="26923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8423FC9-142A-48C2-96C2-EDDD006BC1D8}"/>
              </a:ext>
            </a:extLst>
          </p:cNvPr>
          <p:cNvSpPr>
            <a:spLocks noGrp="1"/>
          </p:cNvSpPr>
          <p:nvPr>
            <p:ph type="title"/>
          </p:nvPr>
        </p:nvSpPr>
        <p:spPr>
          <a:xfrm>
            <a:off x="585658" y="409744"/>
            <a:ext cx="11021125" cy="553998"/>
          </a:xfrm>
        </p:spPr>
        <p:txBody>
          <a:bodyPr>
            <a:normAutofit fontScale="90000"/>
          </a:bodyPr>
          <a:lstStyle/>
          <a:p>
            <a:r>
              <a:rPr lang="en-US"/>
              <a:t>Form Recognizer</a:t>
            </a:r>
          </a:p>
        </p:txBody>
      </p:sp>
      <p:sp>
        <p:nvSpPr>
          <p:cNvPr id="5" name="Footer Placeholder 4">
            <a:extLst>
              <a:ext uri="{FF2B5EF4-FFF2-40B4-BE49-F238E27FC236}">
                <a16:creationId xmlns:a16="http://schemas.microsoft.com/office/drawing/2014/main" id="{0FBDF2EE-00BA-4DD7-B7E8-2FC9DFE8FDD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6" name="Slide Number Placeholder 5">
            <a:extLst>
              <a:ext uri="{FF2B5EF4-FFF2-40B4-BE49-F238E27FC236}">
                <a16:creationId xmlns:a16="http://schemas.microsoft.com/office/drawing/2014/main" id="{D3B58810-2E7F-4A78-96E2-DC9091959ED2}"/>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1A6B0E6-7D17-4A6F-B447-92F4470288AD}"/>
              </a:ext>
            </a:extLst>
          </p:cNvPr>
          <p:cNvSpPr txBox="1"/>
          <p:nvPr/>
        </p:nvSpPr>
        <p:spPr>
          <a:xfrm>
            <a:off x="1930835" y="1055786"/>
            <a:ext cx="8258027" cy="738664"/>
          </a:xfrm>
          <a:prstGeom prst="rect">
            <a:avLst/>
          </a:prstGeom>
        </p:spPr>
        <p:txBody>
          <a:bodyPr wrap="square" lIns="0" tIns="0" rIns="0" bIns="0">
            <a:spAutoFit/>
          </a:bodyPr>
          <a:lstStyle>
            <a:defPPr>
              <a:defRPr lang="en-US"/>
            </a:defPPr>
            <a:lvl1pPr lvl="0">
              <a:lnSpc>
                <a:spcPct val="110000"/>
              </a:lnSpc>
              <a:spcBef>
                <a:spcPts val="800"/>
              </a:spcBef>
              <a:spcAft>
                <a:spcPts val="800"/>
              </a:spcAft>
              <a:defRPr kumimoji="0" sz="1000" b="0" i="0" u="none" strike="noStrike" kern="100" cap="none" spc="-50" normalizeH="0" baseline="0">
                <a:ln>
                  <a:noFill/>
                </a:ln>
                <a:effectLst/>
                <a:uLnTx/>
                <a:uFillTx/>
              </a:defRPr>
            </a:lvl1pPr>
          </a:lstStyle>
          <a:p>
            <a:pPr marL="0" marR="0" lvl="0" indent="0" algn="ctr" defTabSz="914400" rtl="0" eaLnBrk="1" fontAlgn="auto" latinLnBrk="0" hangingPunct="1">
              <a:lnSpc>
                <a:spcPct val="100000"/>
              </a:lnSpc>
              <a:spcBef>
                <a:spcPts val="800"/>
              </a:spcBef>
              <a:spcAft>
                <a:spcPts val="800"/>
              </a:spcAft>
              <a:buClrTx/>
              <a:buSzTx/>
              <a:buFontTx/>
              <a:buNone/>
              <a:tabLst/>
              <a:defRPr/>
            </a:pPr>
            <a:r>
              <a:rPr kumimoji="0" lang="en-US" sz="2400" b="0" i="0" u="none" strike="noStrike" kern="100" cap="none" spc="0" normalizeH="0" baseline="0" noProof="0">
                <a:ln>
                  <a:noFill/>
                </a:ln>
                <a:solidFill>
                  <a:schemeClr val="tx1">
                    <a:lumMod val="85000"/>
                    <a:lumOff val="15000"/>
                  </a:schemeClr>
                </a:solidFill>
                <a:effectLst/>
                <a:uLnTx/>
                <a:uFillTx/>
                <a:latin typeface="Segoe UI"/>
                <a:ea typeface="+mn-ea"/>
                <a:cs typeface="+mn-cs"/>
              </a:rPr>
              <a:t>Extracts information from documents and turns unstructured content into business ready structured content</a:t>
            </a:r>
          </a:p>
        </p:txBody>
      </p:sp>
      <p:sp>
        <p:nvSpPr>
          <p:cNvPr id="4" name="Title 6">
            <a:extLst>
              <a:ext uri="{FF2B5EF4-FFF2-40B4-BE49-F238E27FC236}">
                <a16:creationId xmlns:a16="http://schemas.microsoft.com/office/drawing/2014/main" id="{F7B713FA-F808-4B58-B7FC-D25DBA378603}"/>
              </a:ext>
            </a:extLst>
          </p:cNvPr>
          <p:cNvSpPr txBox="1">
            <a:spLocks/>
          </p:cNvSpPr>
          <p:nvPr/>
        </p:nvSpPr>
        <p:spPr>
          <a:xfrm>
            <a:off x="523863"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chemeClr val="accent6">
                    <a:lumMod val="60000"/>
                    <a:lumOff val="40000"/>
                  </a:schemeClr>
                </a:solidFill>
                <a:effectLst/>
                <a:uLnTx/>
                <a:uFillTx/>
                <a:latin typeface="Segoe UI Semibold"/>
                <a:ea typeface="+mj-ea"/>
                <a:cs typeface="+mj-cs"/>
              </a:rPr>
              <a:t>READ</a:t>
            </a:r>
          </a:p>
        </p:txBody>
      </p:sp>
      <p:sp>
        <p:nvSpPr>
          <p:cNvPr id="12" name="TextBox 11">
            <a:extLst>
              <a:ext uri="{FF2B5EF4-FFF2-40B4-BE49-F238E27FC236}">
                <a16:creationId xmlns:a16="http://schemas.microsoft.com/office/drawing/2014/main" id="{2C6FB6CD-9F50-4E91-9B83-572D29463735}"/>
              </a:ext>
            </a:extLst>
          </p:cNvPr>
          <p:cNvSpPr txBox="1"/>
          <p:nvPr/>
        </p:nvSpPr>
        <p:spPr>
          <a:xfrm>
            <a:off x="311357" y="5157038"/>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Automatic </a:t>
            </a:r>
            <a:r>
              <a:rPr kumimoji="0" lang="en-NZ" sz="1200" b="0" i="0" u="none" strike="noStrike" kern="100" cap="none" spc="0" normalizeH="0" baseline="0" noProof="0">
                <a:ln>
                  <a:noFill/>
                </a:ln>
                <a:solidFill>
                  <a:srgbClr val="50E6FF"/>
                </a:solidFill>
                <a:effectLst/>
                <a:uLnTx/>
                <a:uFillTx/>
                <a:latin typeface="Segoe UI"/>
                <a:ea typeface="+mn-ea"/>
                <a:cs typeface="+mn-cs"/>
              </a:rPr>
              <a:t>text extraction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from documents (PDFs, Images, Word, HTML) for </a:t>
            </a:r>
            <a:r>
              <a:rPr kumimoji="0" lang="en-NZ" sz="1200" b="0" i="0" u="none" strike="noStrike" kern="100" cap="none" spc="0" normalizeH="0" baseline="0" noProof="0">
                <a:ln>
                  <a:noFill/>
                </a:ln>
                <a:solidFill>
                  <a:srgbClr val="50E6FF"/>
                </a:solidFill>
                <a:effectLst/>
                <a:uLnTx/>
                <a:uFillTx/>
                <a:latin typeface="Segoe UI"/>
                <a:ea typeface="+mn-ea"/>
                <a:cs typeface="+mn-cs"/>
              </a:rPr>
              <a:t>printed and handwritten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documents for 164 languages</a:t>
            </a:r>
            <a:endParaRPr kumimoji="0" lang="en-US" sz="1200" b="0" i="0" u="none" strike="noStrike" kern="100" cap="none" spc="0" normalizeH="0" baseline="0" noProof="0">
              <a:ln>
                <a:noFill/>
              </a:ln>
              <a:solidFill>
                <a:schemeClr val="tx1">
                  <a:lumMod val="65000"/>
                  <a:lumOff val="35000"/>
                </a:schemeClr>
              </a:solidFill>
              <a:effectLst/>
              <a:uLnTx/>
              <a:uFillTx/>
              <a:latin typeface="Segoe UI"/>
              <a:ea typeface="+mn-ea"/>
              <a:cs typeface="+mn-cs"/>
            </a:endParaRPr>
          </a:p>
        </p:txBody>
      </p:sp>
      <p:pic>
        <p:nvPicPr>
          <p:cNvPr id="3" name="Picture 6"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6915" y="375396"/>
            <a:ext cx="1333503" cy="700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422C36E-BEE5-4B74-A1E4-33E2C71E785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604599" y="1953520"/>
            <a:ext cx="2152286" cy="2505460"/>
          </a:xfrm>
          <a:prstGeom prst="rect">
            <a:avLst/>
          </a:prstGeom>
        </p:spPr>
      </p:pic>
      <p:sp>
        <p:nvSpPr>
          <p:cNvPr id="17" name="Arrow: Right 16">
            <a:extLst>
              <a:ext uri="{FF2B5EF4-FFF2-40B4-BE49-F238E27FC236}">
                <a16:creationId xmlns:a16="http://schemas.microsoft.com/office/drawing/2014/main" id="{83950093-B29F-4BCF-ABDB-A88AF5C5D5CC}"/>
              </a:ext>
              <a:ext uri="{C183D7F6-B498-43B3-948B-1728B52AA6E4}">
                <adec:decorative xmlns:adec="http://schemas.microsoft.com/office/drawing/2017/decorative" val="1"/>
              </a:ext>
            </a:extLst>
          </p:cNvPr>
          <p:cNvSpPr/>
          <p:nvPr/>
        </p:nvSpPr>
        <p:spPr bwMode="auto">
          <a:xfrm>
            <a:off x="5828662" y="2881163"/>
            <a:ext cx="709346" cy="3067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CAF7F032-AF29-402D-BDF3-24CFB8AD813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8165" y="1966843"/>
            <a:ext cx="2112620" cy="2442189"/>
          </a:xfrm>
          <a:prstGeom prst="rect">
            <a:avLst/>
          </a:prstGeom>
        </p:spPr>
      </p:pic>
      <p:sp>
        <p:nvSpPr>
          <p:cNvPr id="24" name="TextBox 23">
            <a:extLst>
              <a:ext uri="{FF2B5EF4-FFF2-40B4-BE49-F238E27FC236}">
                <a16:creationId xmlns:a16="http://schemas.microsoft.com/office/drawing/2014/main" id="{0E71C932-171A-4A43-A24D-C0DE555DC4BE}"/>
              </a:ext>
            </a:extLst>
          </p:cNvPr>
          <p:cNvSpPr txBox="1"/>
          <p:nvPr/>
        </p:nvSpPr>
        <p:spPr>
          <a:xfrm>
            <a:off x="8770942" y="3207052"/>
            <a:ext cx="2835841"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Key Value Pairs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Entities </a:t>
            </a:r>
          </a:p>
        </p:txBody>
      </p:sp>
      <p:sp>
        <p:nvSpPr>
          <p:cNvPr id="25" name="Title 6">
            <a:extLst>
              <a:ext uri="{FF2B5EF4-FFF2-40B4-BE49-F238E27FC236}">
                <a16:creationId xmlns:a16="http://schemas.microsoft.com/office/drawing/2014/main" id="{F9EEE4FF-4E18-4986-8977-872CDF349DA6}"/>
              </a:ext>
            </a:extLst>
          </p:cNvPr>
          <p:cNvSpPr txBox="1">
            <a:spLocks/>
          </p:cNvSpPr>
          <p:nvPr/>
        </p:nvSpPr>
        <p:spPr>
          <a:xfrm>
            <a:off x="2736093" y="4841788"/>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LAYOUT</a:t>
            </a:r>
          </a:p>
        </p:txBody>
      </p:sp>
      <p:sp>
        <p:nvSpPr>
          <p:cNvPr id="27" name="TextBox 26">
            <a:extLst>
              <a:ext uri="{FF2B5EF4-FFF2-40B4-BE49-F238E27FC236}">
                <a16:creationId xmlns:a16="http://schemas.microsoft.com/office/drawing/2014/main" id="{5E61A266-F010-4293-9D54-100C78D7884A}"/>
              </a:ext>
            </a:extLst>
          </p:cNvPr>
          <p:cNvSpPr txBox="1"/>
          <p:nvPr/>
        </p:nvSpPr>
        <p:spPr>
          <a:xfrm>
            <a:off x="2523587" y="5159929"/>
            <a:ext cx="2070932" cy="830997"/>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a:t>
            </a:r>
            <a:r>
              <a:rPr lang="en-NZ" sz="1200" kern="100">
                <a:solidFill>
                  <a:srgbClr val="50E6FF"/>
                </a:solidFill>
                <a:latin typeface="Segoe UI"/>
              </a:rPr>
              <a:t>document structure extraction </a:t>
            </a:r>
            <a:r>
              <a:rPr lang="en-NZ" sz="1200" kern="100">
                <a:solidFill>
                  <a:schemeClr val="tx1">
                    <a:lumMod val="65000"/>
                    <a:lumOff val="35000"/>
                  </a:schemeClr>
                </a:solidFill>
                <a:latin typeface="Segoe UI"/>
              </a:rPr>
              <a:t>– lines, paragraphs, tables, selection marks, barcodes</a:t>
            </a:r>
            <a:endParaRPr lang="en-US" sz="1200" kern="100">
              <a:solidFill>
                <a:schemeClr val="tx1">
                  <a:lumMod val="65000"/>
                  <a:lumOff val="35000"/>
                </a:schemeClr>
              </a:solidFill>
              <a:latin typeface="Segoe UI"/>
            </a:endParaRPr>
          </a:p>
        </p:txBody>
      </p:sp>
      <p:sp>
        <p:nvSpPr>
          <p:cNvPr id="31" name="Title 6">
            <a:extLst>
              <a:ext uri="{FF2B5EF4-FFF2-40B4-BE49-F238E27FC236}">
                <a16:creationId xmlns:a16="http://schemas.microsoft.com/office/drawing/2014/main" id="{28B01649-4B41-49B8-927A-0A4EF7411711}"/>
              </a:ext>
            </a:extLst>
          </p:cNvPr>
          <p:cNvSpPr txBox="1">
            <a:spLocks/>
          </p:cNvSpPr>
          <p:nvPr/>
        </p:nvSpPr>
        <p:spPr>
          <a:xfrm>
            <a:off x="5089621"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DOCUMENT</a:t>
            </a:r>
          </a:p>
        </p:txBody>
      </p:sp>
      <p:sp>
        <p:nvSpPr>
          <p:cNvPr id="33" name="TextBox 32">
            <a:extLst>
              <a:ext uri="{FF2B5EF4-FFF2-40B4-BE49-F238E27FC236}">
                <a16:creationId xmlns:a16="http://schemas.microsoft.com/office/drawing/2014/main" id="{1F0EDC18-767E-42DF-8BBD-413A85BC4C87}"/>
              </a:ext>
            </a:extLst>
          </p:cNvPr>
          <p:cNvSpPr txBox="1"/>
          <p:nvPr/>
        </p:nvSpPr>
        <p:spPr>
          <a:xfrm>
            <a:off x="4877115" y="5157038"/>
            <a:ext cx="2070932" cy="1015663"/>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document understanding from unstructured and structured documents </a:t>
            </a:r>
            <a:r>
              <a:rPr lang="en-NZ" sz="1200" kern="100">
                <a:solidFill>
                  <a:srgbClr val="50E6FF"/>
                </a:solidFill>
                <a:latin typeface="Segoe UI"/>
              </a:rPr>
              <a:t>extract</a:t>
            </a:r>
            <a:r>
              <a:rPr lang="en-NZ" sz="1200" kern="100">
                <a:solidFill>
                  <a:schemeClr val="tx1">
                    <a:lumMod val="65000"/>
                    <a:lumOff val="35000"/>
                  </a:schemeClr>
                </a:solidFill>
                <a:latin typeface="Segoe UI"/>
              </a:rPr>
              <a:t> </a:t>
            </a:r>
            <a:r>
              <a:rPr lang="en-NZ" sz="1200" kern="100">
                <a:solidFill>
                  <a:srgbClr val="50E6FF"/>
                </a:solidFill>
                <a:latin typeface="Segoe UI"/>
              </a:rPr>
              <a:t>Key value pairs</a:t>
            </a:r>
            <a:r>
              <a:rPr lang="en-NZ" sz="1200" kern="100">
                <a:solidFill>
                  <a:schemeClr val="tx1">
                    <a:lumMod val="65000"/>
                    <a:lumOff val="35000"/>
                  </a:schemeClr>
                </a:solidFill>
                <a:latin typeface="Segoe UI"/>
              </a:rPr>
              <a:t> and entities</a:t>
            </a:r>
            <a:endParaRPr lang="en-US" sz="1200" kern="100">
              <a:solidFill>
                <a:schemeClr val="tx1">
                  <a:lumMod val="65000"/>
                  <a:lumOff val="35000"/>
                </a:schemeClr>
              </a:solidFill>
              <a:latin typeface="Segoe UI"/>
            </a:endParaRPr>
          </a:p>
        </p:txBody>
      </p:sp>
      <p:sp>
        <p:nvSpPr>
          <p:cNvPr id="35" name="Title 6">
            <a:extLst>
              <a:ext uri="{FF2B5EF4-FFF2-40B4-BE49-F238E27FC236}">
                <a16:creationId xmlns:a16="http://schemas.microsoft.com/office/drawing/2014/main" id="{BCF13BF7-6AA6-4D75-86E1-134ADA3B4501}"/>
              </a:ext>
            </a:extLst>
          </p:cNvPr>
          <p:cNvSpPr txBox="1">
            <a:spLocks/>
          </p:cNvSpPr>
          <p:nvPr/>
        </p:nvSpPr>
        <p:spPr>
          <a:xfrm>
            <a:off x="7465752" y="4821691"/>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PREBUILT</a:t>
            </a:r>
          </a:p>
        </p:txBody>
      </p:sp>
      <p:sp>
        <p:nvSpPr>
          <p:cNvPr id="37" name="TextBox 36">
            <a:extLst>
              <a:ext uri="{FF2B5EF4-FFF2-40B4-BE49-F238E27FC236}">
                <a16:creationId xmlns:a16="http://schemas.microsoft.com/office/drawing/2014/main" id="{E56E6983-069A-417A-A1D7-E5DD2568EE23}"/>
              </a:ext>
            </a:extLst>
          </p:cNvPr>
          <p:cNvSpPr txBox="1"/>
          <p:nvPr/>
        </p:nvSpPr>
        <p:spPr>
          <a:xfrm>
            <a:off x="7253246" y="5139832"/>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Automatic understanding of </a:t>
            </a:r>
            <a:r>
              <a:rPr lang="en-NZ" sz="1200" kern="100">
                <a:solidFill>
                  <a:srgbClr val="50E6FF"/>
                </a:solidFill>
                <a:latin typeface="Segoe UI"/>
              </a:rPr>
              <a:t>Invoices, receipts, business cards, W2, IDs, Health Insurance Cards, Vaccine Cards.</a:t>
            </a:r>
            <a:r>
              <a:rPr kumimoji="0" lang="en-NZ" sz="1200" b="0" i="0" u="none" strike="noStrike" kern="100" cap="none" spc="0" normalizeH="0" baseline="0" noProof="0">
                <a:ln>
                  <a:noFill/>
                </a:ln>
                <a:solidFill>
                  <a:srgbClr val="50E6FF"/>
                </a:solidFill>
                <a:effectLst/>
                <a:uLnTx/>
                <a:uFillTx/>
                <a:latin typeface="Segoe UI"/>
                <a:ea typeface="+mn-ea"/>
                <a:cs typeface="+mn-cs"/>
              </a:rPr>
              <a:t>* </a:t>
            </a:r>
            <a:r>
              <a:rPr kumimoji="0" lang="en-NZ" sz="1200" b="0" i="0" u="none" strike="noStrike" kern="100" cap="none" spc="0" normalizeH="0" baseline="0" noProof="0">
                <a:ln>
                  <a:noFill/>
                </a:ln>
                <a:solidFill>
                  <a:srgbClr val="FFFFFF"/>
                </a:solidFill>
                <a:effectLst/>
                <a:uLnTx/>
                <a:uFillTx/>
                <a:latin typeface="Segoe UI"/>
                <a:ea typeface="+mn-ea"/>
                <a:cs typeface="+mn-cs"/>
              </a:rPr>
              <a:t>and lots more coming soon</a:t>
            </a:r>
            <a:endParaRPr kumimoji="0" lang="en-US" sz="1200" b="0" i="0" u="none" strike="noStrike" kern="100" cap="none" spc="0" normalizeH="0" baseline="0" noProof="0">
              <a:ln>
                <a:noFill/>
              </a:ln>
              <a:solidFill>
                <a:srgbClr val="FFFFFF"/>
              </a:solidFill>
              <a:effectLst/>
              <a:uLnTx/>
              <a:uFillTx/>
              <a:latin typeface="Segoe UI"/>
              <a:ea typeface="+mn-ea"/>
              <a:cs typeface="+mn-cs"/>
            </a:endParaRPr>
          </a:p>
        </p:txBody>
      </p:sp>
      <p:sp>
        <p:nvSpPr>
          <p:cNvPr id="39" name="Title 6">
            <a:extLst>
              <a:ext uri="{FF2B5EF4-FFF2-40B4-BE49-F238E27FC236}">
                <a16:creationId xmlns:a16="http://schemas.microsoft.com/office/drawing/2014/main" id="{C9CB1F0B-A738-4CF9-AFDF-D32EBD82611B}"/>
              </a:ext>
            </a:extLst>
          </p:cNvPr>
          <p:cNvSpPr txBox="1">
            <a:spLocks/>
          </p:cNvSpPr>
          <p:nvPr/>
        </p:nvSpPr>
        <p:spPr>
          <a:xfrm>
            <a:off x="9841883" y="4819175"/>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CUSTOM</a:t>
            </a:r>
          </a:p>
        </p:txBody>
      </p:sp>
      <p:sp>
        <p:nvSpPr>
          <p:cNvPr id="41" name="TextBox 40">
            <a:extLst>
              <a:ext uri="{FF2B5EF4-FFF2-40B4-BE49-F238E27FC236}">
                <a16:creationId xmlns:a16="http://schemas.microsoft.com/office/drawing/2014/main" id="{A01285B8-9D52-4692-82F7-1FD3DDC168D9}"/>
              </a:ext>
            </a:extLst>
          </p:cNvPr>
          <p:cNvSpPr txBox="1"/>
          <p:nvPr/>
        </p:nvSpPr>
        <p:spPr>
          <a:xfrm>
            <a:off x="9629377" y="5137316"/>
            <a:ext cx="2070932"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Train a </a:t>
            </a:r>
            <a:r>
              <a:rPr lang="en-NZ" sz="1200" kern="100">
                <a:solidFill>
                  <a:srgbClr val="50E6FF"/>
                </a:solidFill>
                <a:latin typeface="Segoe UI"/>
              </a:rPr>
              <a:t>custom model tailored to your documents</a:t>
            </a:r>
            <a:r>
              <a:rPr lang="en-NZ" sz="1200" kern="100">
                <a:solidFill>
                  <a:schemeClr val="tx1">
                    <a:lumMod val="65000"/>
                    <a:lumOff val="35000"/>
                  </a:schemeClr>
                </a:solidFill>
                <a:latin typeface="Segoe UI"/>
              </a:rPr>
              <a:t>. Get started with 5 documents only</a:t>
            </a:r>
            <a:endParaRPr lang="en-US" sz="1200" kern="100">
              <a:solidFill>
                <a:schemeClr val="tx1">
                  <a:lumMod val="65000"/>
                  <a:lumOff val="35000"/>
                </a:schemeClr>
              </a:solidFill>
              <a:latin typeface="Segoe UI"/>
            </a:endParaRPr>
          </a:p>
        </p:txBody>
      </p:sp>
    </p:spTree>
    <p:extLst>
      <p:ext uri="{BB962C8B-B14F-4D97-AF65-F5344CB8AC3E}">
        <p14:creationId xmlns:p14="http://schemas.microsoft.com/office/powerpoint/2010/main" val="249497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10BF-FA4D-4AD2-96E8-15A9651E08CE}"/>
              </a:ext>
            </a:extLst>
          </p:cNvPr>
          <p:cNvSpPr>
            <a:spLocks noGrp="1"/>
          </p:cNvSpPr>
          <p:nvPr>
            <p:ph type="title"/>
          </p:nvPr>
        </p:nvSpPr>
        <p:spPr>
          <a:noFill/>
          <a:ln w="10795" cap="flat" cmpd="sng" algn="ctr">
            <a:noFill/>
            <a:prstDash val="solid"/>
          </a:ln>
          <a:effectLst/>
        </p:spPr>
        <p:txBody>
          <a:bodyPr rtlCol="0" anchor="ctr">
            <a:normAutofit/>
          </a:bodyPr>
          <a:lstStyle/>
          <a:p>
            <a:pPr defTabSz="914400">
              <a:spcBef>
                <a:spcPts val="0"/>
              </a:spcBef>
            </a:pPr>
            <a:r>
              <a:rPr lang="en-US" b="1" kern="0" spc="0">
                <a:ln>
                  <a:noFill/>
                </a:ln>
                <a:solidFill>
                  <a:srgbClr val="FFFFFF"/>
                </a:solidFill>
                <a:latin typeface="Segoe UI"/>
                <a:cs typeface="+mn-cs"/>
              </a:rPr>
              <a:t>How it works</a:t>
            </a:r>
          </a:p>
        </p:txBody>
      </p:sp>
      <p:sp>
        <p:nvSpPr>
          <p:cNvPr id="3" name="Date Placeholder 2">
            <a:extLst>
              <a:ext uri="{FF2B5EF4-FFF2-40B4-BE49-F238E27FC236}">
                <a16:creationId xmlns:a16="http://schemas.microsoft.com/office/drawing/2014/main" id="{A4FB9384-C56E-4496-87A1-B6444816E266}"/>
              </a:ext>
            </a:extLst>
          </p:cNvPr>
          <p:cNvSpPr>
            <a:spLocks noGrp="1"/>
          </p:cNvSpPr>
          <p:nvPr>
            <p:ph type="dt" sz="half" idx="10"/>
          </p:nvPr>
        </p:nvSpPr>
        <p:spPr>
          <a:xfrm>
            <a:off x="11417300" y="6448425"/>
            <a:ext cx="774700" cy="23177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CONFIDENTIAL</a:t>
            </a:r>
          </a:p>
        </p:txBody>
      </p:sp>
      <p:sp>
        <p:nvSpPr>
          <p:cNvPr id="4" name="Footer Placeholder 3">
            <a:extLst>
              <a:ext uri="{FF2B5EF4-FFF2-40B4-BE49-F238E27FC236}">
                <a16:creationId xmlns:a16="http://schemas.microsoft.com/office/drawing/2014/main" id="{55534DE8-B73E-4DBB-9460-1A44FFC76FF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5" name="Slide Number Placeholder 4">
            <a:extLst>
              <a:ext uri="{FF2B5EF4-FFF2-40B4-BE49-F238E27FC236}">
                <a16:creationId xmlns:a16="http://schemas.microsoft.com/office/drawing/2014/main" id="{4AACD4B7-F4BB-4184-8F8D-7EC924AA36FE}"/>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B32B901E-AD65-4EC2-9F94-5DBEA0890242}"/>
              </a:ext>
            </a:extLst>
          </p:cNvPr>
          <p:cNvSpPr txBox="1"/>
          <p:nvPr/>
        </p:nvSpPr>
        <p:spPr>
          <a:xfrm>
            <a:off x="379015" y="1283687"/>
            <a:ext cx="20582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Ingest Documents</a:t>
            </a:r>
          </a:p>
        </p:txBody>
      </p:sp>
      <p:grpSp>
        <p:nvGrpSpPr>
          <p:cNvPr id="12" name="Group 11" descr="Input format">
            <a:extLst>
              <a:ext uri="{FF2B5EF4-FFF2-40B4-BE49-F238E27FC236}">
                <a16:creationId xmlns:a16="http://schemas.microsoft.com/office/drawing/2014/main" id="{4BE1F644-4BCC-4964-90D4-EB58E66B6C05}"/>
              </a:ext>
            </a:extLst>
          </p:cNvPr>
          <p:cNvGrpSpPr/>
          <p:nvPr/>
        </p:nvGrpSpPr>
        <p:grpSpPr>
          <a:xfrm>
            <a:off x="900202" y="1731235"/>
            <a:ext cx="695703" cy="840557"/>
            <a:chOff x="900202" y="1731235"/>
            <a:chExt cx="695703" cy="840557"/>
          </a:xfrm>
        </p:grpSpPr>
        <p:pic>
          <p:nvPicPr>
            <p:cNvPr id="1026" name="Picture 2" descr="Image icon - Free download on Iconfinder">
              <a:extLst>
                <a:ext uri="{FF2B5EF4-FFF2-40B4-BE49-F238E27FC236}">
                  <a16:creationId xmlns:a16="http://schemas.microsoft.com/office/drawing/2014/main" id="{213C14A5-DFBB-43A6-A183-9F5F9AC9521C}"/>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0202" y="1731235"/>
              <a:ext cx="695703" cy="6957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EFBAD0-2A53-47B3-B5CF-FA26A88A30FA}"/>
                </a:ext>
              </a:extLst>
            </p:cNvPr>
            <p:cNvSpPr txBox="1"/>
            <p:nvPr/>
          </p:nvSpPr>
          <p:spPr>
            <a:xfrm>
              <a:off x="938088" y="2325571"/>
              <a:ext cx="64440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images</a:t>
              </a:r>
            </a:p>
          </p:txBody>
        </p:sp>
      </p:grpSp>
      <p:grpSp>
        <p:nvGrpSpPr>
          <p:cNvPr id="14" name="Group 13" descr="Input format">
            <a:extLst>
              <a:ext uri="{FF2B5EF4-FFF2-40B4-BE49-F238E27FC236}">
                <a16:creationId xmlns:a16="http://schemas.microsoft.com/office/drawing/2014/main" id="{AE49AEAD-8645-4819-88F1-B97E3534893B}"/>
              </a:ext>
            </a:extLst>
          </p:cNvPr>
          <p:cNvGrpSpPr/>
          <p:nvPr/>
        </p:nvGrpSpPr>
        <p:grpSpPr>
          <a:xfrm>
            <a:off x="896586" y="2782008"/>
            <a:ext cx="827459" cy="1039558"/>
            <a:chOff x="814450" y="2702779"/>
            <a:chExt cx="891682" cy="1149218"/>
          </a:xfrm>
        </p:grpSpPr>
        <p:pic>
          <p:nvPicPr>
            <p:cNvPr id="1028" name="Picture 4" descr="PDF Icon Outline - Icon Shop - Download free icons for commercial use">
              <a:extLst>
                <a:ext uri="{FF2B5EF4-FFF2-40B4-BE49-F238E27FC236}">
                  <a16:creationId xmlns:a16="http://schemas.microsoft.com/office/drawing/2014/main" id="{F2467E83-683E-4636-A0E2-FA6286CE74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450" y="2702779"/>
              <a:ext cx="891682" cy="89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68899C-1058-4A92-B482-FCAD3EDA68CB}"/>
                </a:ext>
              </a:extLst>
            </p:cNvPr>
            <p:cNvSpPr txBox="1"/>
            <p:nvPr/>
          </p:nvSpPr>
          <p:spPr>
            <a:xfrm>
              <a:off x="1079953" y="3605776"/>
              <a:ext cx="36067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PDF</a:t>
              </a:r>
            </a:p>
          </p:txBody>
        </p:sp>
      </p:grpSp>
      <p:grpSp>
        <p:nvGrpSpPr>
          <p:cNvPr id="15" name="Group 14" descr="Input format">
            <a:extLst>
              <a:ext uri="{FF2B5EF4-FFF2-40B4-BE49-F238E27FC236}">
                <a16:creationId xmlns:a16="http://schemas.microsoft.com/office/drawing/2014/main" id="{86CA236A-B364-457E-AB88-35161091305A}"/>
              </a:ext>
            </a:extLst>
          </p:cNvPr>
          <p:cNvGrpSpPr/>
          <p:nvPr/>
        </p:nvGrpSpPr>
        <p:grpSpPr>
          <a:xfrm>
            <a:off x="745655" y="3948678"/>
            <a:ext cx="933738" cy="1052641"/>
            <a:chOff x="662167" y="3851997"/>
            <a:chExt cx="1039558" cy="1250156"/>
          </a:xfrm>
        </p:grpSpPr>
        <p:pic>
          <p:nvPicPr>
            <p:cNvPr id="1030" name="Picture 6">
              <a:extLst>
                <a:ext uri="{FF2B5EF4-FFF2-40B4-BE49-F238E27FC236}">
                  <a16:creationId xmlns:a16="http://schemas.microsoft.com/office/drawing/2014/main" id="{52A13CAF-51FE-4665-A9C3-386E91A2F695}"/>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167" y="3851997"/>
              <a:ext cx="1039558" cy="1039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04A889-AB5F-4BEE-8C1D-5DFB8CB48344}"/>
                </a:ext>
              </a:extLst>
            </p:cNvPr>
            <p:cNvSpPr txBox="1"/>
            <p:nvPr/>
          </p:nvSpPr>
          <p:spPr>
            <a:xfrm>
              <a:off x="1009011" y="4855932"/>
              <a:ext cx="49731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Word</a:t>
              </a:r>
            </a:p>
          </p:txBody>
        </p:sp>
      </p:grpSp>
      <p:grpSp>
        <p:nvGrpSpPr>
          <p:cNvPr id="16" name="Group 15" descr="Input format">
            <a:extLst>
              <a:ext uri="{FF2B5EF4-FFF2-40B4-BE49-F238E27FC236}">
                <a16:creationId xmlns:a16="http://schemas.microsoft.com/office/drawing/2014/main" id="{D761636F-C11F-4397-A41F-226A76D2B449}"/>
              </a:ext>
            </a:extLst>
          </p:cNvPr>
          <p:cNvGrpSpPr/>
          <p:nvPr/>
        </p:nvGrpSpPr>
        <p:grpSpPr>
          <a:xfrm>
            <a:off x="882081" y="5213505"/>
            <a:ext cx="797312" cy="1110288"/>
            <a:chOff x="882081" y="5198741"/>
            <a:chExt cx="819644" cy="1124716"/>
          </a:xfrm>
        </p:grpSpPr>
        <p:pic>
          <p:nvPicPr>
            <p:cNvPr id="1032" name="Picture 8" descr="HTML Icon Outline - Icon Shop - Download free icons for commercial use">
              <a:extLst>
                <a:ext uri="{FF2B5EF4-FFF2-40B4-BE49-F238E27FC236}">
                  <a16:creationId xmlns:a16="http://schemas.microsoft.com/office/drawing/2014/main" id="{940A7507-9845-4370-85D3-EFD197636D85}"/>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081" y="5198741"/>
              <a:ext cx="819644" cy="81964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A8EBA96-A5DE-4D57-87A4-CB7192AA6999}"/>
                </a:ext>
              </a:extLst>
            </p:cNvPr>
            <p:cNvSpPr txBox="1"/>
            <p:nvPr/>
          </p:nvSpPr>
          <p:spPr>
            <a:xfrm>
              <a:off x="896887" y="5980504"/>
              <a:ext cx="790032" cy="342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HTML</a:t>
              </a:r>
            </a:p>
          </p:txBody>
        </p:sp>
      </p:grpSp>
      <p:sp>
        <p:nvSpPr>
          <p:cNvPr id="18" name="Arrow: Right 17">
            <a:extLst>
              <a:ext uri="{FF2B5EF4-FFF2-40B4-BE49-F238E27FC236}">
                <a16:creationId xmlns:a16="http://schemas.microsoft.com/office/drawing/2014/main" id="{95BD1674-60B3-4BE8-9E76-8921AAA5A436}"/>
              </a:ext>
              <a:ext uri="{C183D7F6-B498-43B3-948B-1728B52AA6E4}">
                <adec:decorative xmlns:adec="http://schemas.microsoft.com/office/drawing/2017/decorative" val="1"/>
              </a:ext>
            </a:extLst>
          </p:cNvPr>
          <p:cNvSpPr/>
          <p:nvPr/>
        </p:nvSpPr>
        <p:spPr bwMode="auto">
          <a:xfrm>
            <a:off x="1761931" y="3588603"/>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CB7DD56-8D1F-428A-981A-8D4CD0110181}"/>
              </a:ext>
              <a:ext uri="{C183D7F6-B498-43B3-948B-1728B52AA6E4}">
                <adec:decorative xmlns:adec="http://schemas.microsoft.com/office/drawing/2017/decorative" val="1"/>
              </a:ext>
            </a:extLst>
          </p:cNvPr>
          <p:cNvSpPr/>
          <p:nvPr/>
        </p:nvSpPr>
        <p:spPr>
          <a:xfrm>
            <a:off x="2717244" y="2195541"/>
            <a:ext cx="2264679" cy="4181996"/>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D1852DCF-8E23-47A3-86D4-82B4FD2B4FC4}"/>
              </a:ext>
            </a:extLst>
          </p:cNvPr>
          <p:cNvSpPr/>
          <p:nvPr/>
        </p:nvSpPr>
        <p:spPr>
          <a:xfrm>
            <a:off x="2761896" y="2306082"/>
            <a:ext cx="2140683" cy="804763"/>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de-noising (improve resolution), background noise, watermarks removal</a:t>
            </a:r>
            <a:b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sp>
        <p:nvSpPr>
          <p:cNvPr id="21" name="Rectangle 20">
            <a:extLst>
              <a:ext uri="{FF2B5EF4-FFF2-40B4-BE49-F238E27FC236}">
                <a16:creationId xmlns:a16="http://schemas.microsoft.com/office/drawing/2014/main" id="{0C719175-EF9B-4C88-9D19-11E60EE6FC57}"/>
              </a:ext>
            </a:extLst>
          </p:cNvPr>
          <p:cNvSpPr/>
          <p:nvPr/>
        </p:nvSpPr>
        <p:spPr>
          <a:xfrm>
            <a:off x="2771961" y="3221386"/>
            <a:ext cx="2140683" cy="857207"/>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Text Extraction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Character, word, line, blocks read order bounding boxes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handwritten \ printed</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9B375638-ED20-45DF-A47D-8C3B079A894F}"/>
              </a:ext>
            </a:extLst>
          </p:cNvPr>
          <p:cNvSpPr/>
          <p:nvPr/>
        </p:nvSpPr>
        <p:spPr>
          <a:xfrm>
            <a:off x="2761896" y="4169223"/>
            <a:ext cx="2150748" cy="935216"/>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Segment analysis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Paragraphs, sections, headers, table of contents etc. </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9C2498BF-2AF8-46C8-8B1B-9539FDA1111F}"/>
              </a:ext>
            </a:extLst>
          </p:cNvPr>
          <p:cNvSpPr/>
          <p:nvPr/>
        </p:nvSpPr>
        <p:spPr>
          <a:xfrm>
            <a:off x="2761896" y="5195069"/>
            <a:ext cx="2150748" cy="967748"/>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Structure Recognition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Tables, selection Marks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Barcodes, images</a:t>
            </a: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76E3366F-8CE8-4225-AB7B-8FAE460047F1}"/>
              </a:ext>
            </a:extLst>
          </p:cNvPr>
          <p:cNvSpPr txBox="1"/>
          <p:nvPr/>
        </p:nvSpPr>
        <p:spPr>
          <a:xfrm>
            <a:off x="3200500" y="1826209"/>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6"/>
                </a:solidFill>
                <a:effectLst/>
                <a:uLnTx/>
                <a:uFillTx/>
                <a:latin typeface="Segoe UI"/>
                <a:ea typeface="+mn-ea"/>
                <a:cs typeface="Segoe UI" panose="020B0502040204020203" pitchFamily="34" charset="0"/>
              </a:rPr>
              <a:t>Layout</a:t>
            </a:r>
          </a:p>
        </p:txBody>
      </p:sp>
      <p:sp>
        <p:nvSpPr>
          <p:cNvPr id="28" name="Rectangle 27">
            <a:extLst>
              <a:ext uri="{FF2B5EF4-FFF2-40B4-BE49-F238E27FC236}">
                <a16:creationId xmlns:a16="http://schemas.microsoft.com/office/drawing/2014/main" id="{BE71B0EE-0951-41F1-817E-A1556CD2B8EF}"/>
              </a:ext>
              <a:ext uri="{C183D7F6-B498-43B3-948B-1728B52AA6E4}">
                <adec:decorative xmlns:adec="http://schemas.microsoft.com/office/drawing/2017/decorative" val="1"/>
              </a:ext>
            </a:extLst>
          </p:cNvPr>
          <p:cNvSpPr/>
          <p:nvPr/>
        </p:nvSpPr>
        <p:spPr>
          <a:xfrm>
            <a:off x="5111766" y="2195541"/>
            <a:ext cx="1911709" cy="4181996"/>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30" name="TextBox 29">
            <a:extLst>
              <a:ext uri="{FF2B5EF4-FFF2-40B4-BE49-F238E27FC236}">
                <a16:creationId xmlns:a16="http://schemas.microsoft.com/office/drawing/2014/main" id="{3F58F9C5-3359-4DA4-8E8C-40F058A0442D}"/>
              </a:ext>
            </a:extLst>
          </p:cNvPr>
          <p:cNvSpPr txBox="1"/>
          <p:nvPr/>
        </p:nvSpPr>
        <p:spPr>
          <a:xfrm>
            <a:off x="5425202" y="178074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Prebuilt</a:t>
            </a:r>
          </a:p>
        </p:txBody>
      </p:sp>
      <p:grpSp>
        <p:nvGrpSpPr>
          <p:cNvPr id="55" name="Group 54">
            <a:extLst>
              <a:ext uri="{FF2B5EF4-FFF2-40B4-BE49-F238E27FC236}">
                <a16:creationId xmlns:a16="http://schemas.microsoft.com/office/drawing/2014/main" id="{184A77F4-B122-4891-8B62-3099A30D2C92}"/>
              </a:ext>
              <a:ext uri="{C183D7F6-B498-43B3-948B-1728B52AA6E4}">
                <adec:decorative xmlns:adec="http://schemas.microsoft.com/office/drawing/2017/decorative" val="1"/>
              </a:ext>
            </a:extLst>
          </p:cNvPr>
          <p:cNvGrpSpPr/>
          <p:nvPr/>
        </p:nvGrpSpPr>
        <p:grpSpPr>
          <a:xfrm>
            <a:off x="5083752" y="3679418"/>
            <a:ext cx="1809316" cy="320040"/>
            <a:chOff x="7028409" y="2050920"/>
            <a:chExt cx="838189" cy="392245"/>
          </a:xfrm>
        </p:grpSpPr>
        <p:sp>
          <p:nvSpPr>
            <p:cNvPr id="56" name="Rectangle 55">
              <a:extLst>
                <a:ext uri="{FF2B5EF4-FFF2-40B4-BE49-F238E27FC236}">
                  <a16:creationId xmlns:a16="http://schemas.microsoft.com/office/drawing/2014/main" id="{AF78F27C-0256-4B91-82A1-61E5530B545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6B49C839-1D1B-4762-B6CD-B2AAECB6D246}"/>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64" name="Group 63">
            <a:extLst>
              <a:ext uri="{FF2B5EF4-FFF2-40B4-BE49-F238E27FC236}">
                <a16:creationId xmlns:a16="http://schemas.microsoft.com/office/drawing/2014/main" id="{D306A125-1EA7-4EA9-A9E0-92ED5359E003}"/>
              </a:ext>
              <a:ext uri="{C183D7F6-B498-43B3-948B-1728B52AA6E4}">
                <adec:decorative xmlns:adec="http://schemas.microsoft.com/office/drawing/2017/decorative" val="1"/>
              </a:ext>
            </a:extLst>
          </p:cNvPr>
          <p:cNvGrpSpPr/>
          <p:nvPr/>
        </p:nvGrpSpPr>
        <p:grpSpPr>
          <a:xfrm>
            <a:off x="5088721" y="4141507"/>
            <a:ext cx="1799377" cy="320040"/>
            <a:chOff x="7028409" y="2050920"/>
            <a:chExt cx="838189" cy="392245"/>
          </a:xfrm>
        </p:grpSpPr>
        <p:sp>
          <p:nvSpPr>
            <p:cNvPr id="65" name="Rectangle 64">
              <a:extLst>
                <a:ext uri="{FF2B5EF4-FFF2-40B4-BE49-F238E27FC236}">
                  <a16:creationId xmlns:a16="http://schemas.microsoft.com/office/drawing/2014/main" id="{889EFDC9-ABE3-44AD-81EA-E3A37E680BCD}"/>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39D7AC76-5427-46B0-B929-B400AF7F57D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W2</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46" name="Rectangle 45">
            <a:extLst>
              <a:ext uri="{FF2B5EF4-FFF2-40B4-BE49-F238E27FC236}">
                <a16:creationId xmlns:a16="http://schemas.microsoft.com/office/drawing/2014/main" id="{8AD23248-CB16-497C-B8F7-58800309C199}"/>
              </a:ext>
              <a:ext uri="{C183D7F6-B498-43B3-948B-1728B52AA6E4}">
                <adec:decorative xmlns:adec="http://schemas.microsoft.com/office/drawing/2017/decorative" val="1"/>
              </a:ext>
            </a:extLst>
          </p:cNvPr>
          <p:cNvSpPr/>
          <p:nvPr/>
        </p:nvSpPr>
        <p:spPr>
          <a:xfrm>
            <a:off x="7092904" y="2183251"/>
            <a:ext cx="1994625" cy="4168222"/>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48" name="TextBox 47">
            <a:extLst>
              <a:ext uri="{FF2B5EF4-FFF2-40B4-BE49-F238E27FC236}">
                <a16:creationId xmlns:a16="http://schemas.microsoft.com/office/drawing/2014/main" id="{1E71006F-E636-460B-A2CC-5053560A733B}"/>
              </a:ext>
            </a:extLst>
          </p:cNvPr>
          <p:cNvSpPr txBox="1"/>
          <p:nvPr/>
        </p:nvSpPr>
        <p:spPr>
          <a:xfrm>
            <a:off x="7425120" y="177426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Custom</a:t>
            </a:r>
          </a:p>
        </p:txBody>
      </p:sp>
      <p:sp>
        <p:nvSpPr>
          <p:cNvPr id="79" name="Rectangle 78">
            <a:extLst>
              <a:ext uri="{FF2B5EF4-FFF2-40B4-BE49-F238E27FC236}">
                <a16:creationId xmlns:a16="http://schemas.microsoft.com/office/drawing/2014/main" id="{FEC0B26F-F571-4A4F-B54D-D43B6E53130C}"/>
              </a:ext>
            </a:extLst>
          </p:cNvPr>
          <p:cNvSpPr/>
          <p:nvPr/>
        </p:nvSpPr>
        <p:spPr>
          <a:xfrm>
            <a:off x="7162629" y="2711063"/>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structured documents</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85E0867A-2042-4CF3-B708-49EFC65896B3}"/>
              </a:ext>
            </a:extLst>
          </p:cNvPr>
          <p:cNvSpPr/>
          <p:nvPr/>
        </p:nvSpPr>
        <p:spPr>
          <a:xfrm>
            <a:off x="7181004" y="4185497"/>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Neural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unstructured document</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3C5AFB06-35C8-41F9-AD7A-E568062009CA}"/>
              </a:ext>
              <a:ext uri="{C183D7F6-B498-43B3-948B-1728B52AA6E4}">
                <adec:decorative xmlns:adec="http://schemas.microsoft.com/office/drawing/2017/decorative" val="1"/>
              </a:ext>
            </a:extLst>
          </p:cNvPr>
          <p:cNvGrpSpPr/>
          <p:nvPr/>
        </p:nvGrpSpPr>
        <p:grpSpPr>
          <a:xfrm>
            <a:off x="5094274" y="3217329"/>
            <a:ext cx="1809316" cy="320040"/>
            <a:chOff x="7028409" y="2050920"/>
            <a:chExt cx="838189" cy="392245"/>
          </a:xfrm>
        </p:grpSpPr>
        <p:sp>
          <p:nvSpPr>
            <p:cNvPr id="91" name="Rectangle 90">
              <a:extLst>
                <a:ext uri="{FF2B5EF4-FFF2-40B4-BE49-F238E27FC236}">
                  <a16:creationId xmlns:a16="http://schemas.microsoft.com/office/drawing/2014/main" id="{E9876FD0-3881-4C2E-815F-A48AE74CDBC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BE73A86E-1C52-420F-A6E2-1E0A5AED831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ID</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3" name="Group 92">
            <a:extLst>
              <a:ext uri="{FF2B5EF4-FFF2-40B4-BE49-F238E27FC236}">
                <a16:creationId xmlns:a16="http://schemas.microsoft.com/office/drawing/2014/main" id="{B2C00F1A-3FDF-47D9-9CAB-572BB4151DE2}"/>
              </a:ext>
              <a:ext uri="{C183D7F6-B498-43B3-948B-1728B52AA6E4}">
                <adec:decorative xmlns:adec="http://schemas.microsoft.com/office/drawing/2017/decorative" val="1"/>
              </a:ext>
            </a:extLst>
          </p:cNvPr>
          <p:cNvGrpSpPr/>
          <p:nvPr/>
        </p:nvGrpSpPr>
        <p:grpSpPr>
          <a:xfrm>
            <a:off x="5083752" y="4603596"/>
            <a:ext cx="1809316" cy="315471"/>
            <a:chOff x="7028409" y="2050920"/>
            <a:chExt cx="838189" cy="315471"/>
          </a:xfrm>
        </p:grpSpPr>
        <p:sp>
          <p:nvSpPr>
            <p:cNvPr id="94" name="Rectangle 93">
              <a:extLst>
                <a:ext uri="{FF2B5EF4-FFF2-40B4-BE49-F238E27FC236}">
                  <a16:creationId xmlns:a16="http://schemas.microsoft.com/office/drawing/2014/main" id="{6DD0BB29-B495-4A4D-AD73-1ECBA39BB92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FDF074C6-0319-480B-9C6B-48D1C0BCCAFB}"/>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Vaccine Cards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9" name="Group 98">
            <a:extLst>
              <a:ext uri="{FF2B5EF4-FFF2-40B4-BE49-F238E27FC236}">
                <a16:creationId xmlns:a16="http://schemas.microsoft.com/office/drawing/2014/main" id="{886AFCCF-3FE1-4DEA-A857-EBDB1B7B95DD}"/>
              </a:ext>
              <a:ext uri="{C183D7F6-B498-43B3-948B-1728B52AA6E4}">
                <adec:decorative xmlns:adec="http://schemas.microsoft.com/office/drawing/2017/decorative" val="1"/>
              </a:ext>
            </a:extLst>
          </p:cNvPr>
          <p:cNvGrpSpPr/>
          <p:nvPr/>
        </p:nvGrpSpPr>
        <p:grpSpPr>
          <a:xfrm>
            <a:off x="5111766" y="2302289"/>
            <a:ext cx="1809316" cy="315471"/>
            <a:chOff x="7028409" y="2050920"/>
            <a:chExt cx="838189" cy="315471"/>
          </a:xfrm>
        </p:grpSpPr>
        <p:sp>
          <p:nvSpPr>
            <p:cNvPr id="100" name="Rectangle 99">
              <a:extLst>
                <a:ext uri="{FF2B5EF4-FFF2-40B4-BE49-F238E27FC236}">
                  <a16:creationId xmlns:a16="http://schemas.microsoft.com/office/drawing/2014/main" id="{F73FD6C6-C36C-4341-A866-3B0F6EEA914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C9E0DEC9-AF42-405F-92C8-40A479BA8BC8}"/>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General Documents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2" name="Group 101">
            <a:extLst>
              <a:ext uri="{FF2B5EF4-FFF2-40B4-BE49-F238E27FC236}">
                <a16:creationId xmlns:a16="http://schemas.microsoft.com/office/drawing/2014/main" id="{6CB8F1BF-44D0-410B-A579-EF2B91873B34}"/>
              </a:ext>
              <a:ext uri="{C183D7F6-B498-43B3-948B-1728B52AA6E4}">
                <adec:decorative xmlns:adec="http://schemas.microsoft.com/office/drawing/2017/decorative" val="1"/>
              </a:ext>
            </a:extLst>
          </p:cNvPr>
          <p:cNvGrpSpPr/>
          <p:nvPr/>
        </p:nvGrpSpPr>
        <p:grpSpPr>
          <a:xfrm>
            <a:off x="5111766" y="2759809"/>
            <a:ext cx="1809316" cy="315471"/>
            <a:chOff x="7028410" y="2050920"/>
            <a:chExt cx="838189" cy="315471"/>
          </a:xfrm>
        </p:grpSpPr>
        <p:sp>
          <p:nvSpPr>
            <p:cNvPr id="103" name="Rectangle 102">
              <a:extLst>
                <a:ext uri="{FF2B5EF4-FFF2-40B4-BE49-F238E27FC236}">
                  <a16:creationId xmlns:a16="http://schemas.microsoft.com/office/drawing/2014/main" id="{72F21FF1-1959-4B95-A0AF-CA72C4E316A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053941A9-9702-40DA-B119-C6C9E3E1319C}"/>
                </a:ext>
              </a:extLst>
            </p:cNvPr>
            <p:cNvSpPr txBox="1"/>
            <p:nvPr/>
          </p:nvSpPr>
          <p:spPr>
            <a:xfrm>
              <a:off x="7028410"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Invoices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5" name="Group 104">
            <a:extLst>
              <a:ext uri="{FF2B5EF4-FFF2-40B4-BE49-F238E27FC236}">
                <a16:creationId xmlns:a16="http://schemas.microsoft.com/office/drawing/2014/main" id="{2E735CB7-7147-47F3-970A-159803152814}"/>
              </a:ext>
              <a:ext uri="{C183D7F6-B498-43B3-948B-1728B52AA6E4}">
                <adec:decorative xmlns:adec="http://schemas.microsoft.com/office/drawing/2017/decorative" val="1"/>
              </a:ext>
            </a:extLst>
          </p:cNvPr>
          <p:cNvGrpSpPr/>
          <p:nvPr/>
        </p:nvGrpSpPr>
        <p:grpSpPr>
          <a:xfrm>
            <a:off x="5083751" y="5061116"/>
            <a:ext cx="1809316" cy="320040"/>
            <a:chOff x="7028409" y="2050920"/>
            <a:chExt cx="838189" cy="392245"/>
          </a:xfrm>
        </p:grpSpPr>
        <p:sp>
          <p:nvSpPr>
            <p:cNvPr id="106" name="Rectangle 105">
              <a:extLst>
                <a:ext uri="{FF2B5EF4-FFF2-40B4-BE49-F238E27FC236}">
                  <a16:creationId xmlns:a16="http://schemas.microsoft.com/office/drawing/2014/main" id="{9AC4D487-A42A-4E73-B39E-7D9ABCBC9CB0}"/>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18F80DBD-F4CB-4213-996C-CBFEABA01594}"/>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Receipts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8" name="Group 107">
            <a:extLst>
              <a:ext uri="{FF2B5EF4-FFF2-40B4-BE49-F238E27FC236}">
                <a16:creationId xmlns:a16="http://schemas.microsoft.com/office/drawing/2014/main" id="{BCBBC5AE-23DA-4354-A725-EA7465F6F88D}"/>
              </a:ext>
              <a:ext uri="{C183D7F6-B498-43B3-948B-1728B52AA6E4}">
                <adec:decorative xmlns:adec="http://schemas.microsoft.com/office/drawing/2017/decorative" val="1"/>
              </a:ext>
            </a:extLst>
          </p:cNvPr>
          <p:cNvGrpSpPr/>
          <p:nvPr/>
        </p:nvGrpSpPr>
        <p:grpSpPr>
          <a:xfrm>
            <a:off x="5072282" y="5523205"/>
            <a:ext cx="1809316" cy="320040"/>
            <a:chOff x="7028409" y="2050920"/>
            <a:chExt cx="838189" cy="392245"/>
          </a:xfrm>
        </p:grpSpPr>
        <p:sp>
          <p:nvSpPr>
            <p:cNvPr id="109" name="Rectangle 108">
              <a:extLst>
                <a:ext uri="{FF2B5EF4-FFF2-40B4-BE49-F238E27FC236}">
                  <a16:creationId xmlns:a16="http://schemas.microsoft.com/office/drawing/2014/main" id="{184F3515-38FC-4D02-9BF0-08F065602DD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0" name="TextBox 109">
              <a:extLst>
                <a:ext uri="{FF2B5EF4-FFF2-40B4-BE49-F238E27FC236}">
                  <a16:creationId xmlns:a16="http://schemas.microsoft.com/office/drawing/2014/main" id="{5F398F3B-6EB5-4EB6-8FEC-2CF8D89B071A}"/>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Health 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11" name="Group 110">
            <a:extLst>
              <a:ext uri="{FF2B5EF4-FFF2-40B4-BE49-F238E27FC236}">
                <a16:creationId xmlns:a16="http://schemas.microsoft.com/office/drawing/2014/main" id="{40FCAF2F-8897-41FC-8CE4-C64D3C7DB1F0}"/>
              </a:ext>
              <a:ext uri="{C183D7F6-B498-43B3-948B-1728B52AA6E4}">
                <adec:decorative xmlns:adec="http://schemas.microsoft.com/office/drawing/2017/decorative" val="1"/>
              </a:ext>
            </a:extLst>
          </p:cNvPr>
          <p:cNvGrpSpPr/>
          <p:nvPr/>
        </p:nvGrpSpPr>
        <p:grpSpPr>
          <a:xfrm>
            <a:off x="5083751" y="5985292"/>
            <a:ext cx="1809316" cy="320040"/>
            <a:chOff x="7028409" y="2050920"/>
            <a:chExt cx="838189" cy="392245"/>
          </a:xfrm>
        </p:grpSpPr>
        <p:sp>
          <p:nvSpPr>
            <p:cNvPr id="112" name="Rectangle 111">
              <a:extLst>
                <a:ext uri="{FF2B5EF4-FFF2-40B4-BE49-F238E27FC236}">
                  <a16:creationId xmlns:a16="http://schemas.microsoft.com/office/drawing/2014/main" id="{33EF99B7-29E4-49BC-A9ED-22EBDF8B38C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8010FD23-ABCC-4F68-97AB-8F02B1B64934}"/>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And more</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115" name="TextBox 114">
            <a:extLst>
              <a:ext uri="{FF2B5EF4-FFF2-40B4-BE49-F238E27FC236}">
                <a16:creationId xmlns:a16="http://schemas.microsoft.com/office/drawing/2014/main" id="{3849E1FD-5535-4F72-A4C8-52C93FA66C83}"/>
              </a:ext>
            </a:extLst>
          </p:cNvPr>
          <p:cNvSpPr txBox="1"/>
          <p:nvPr/>
        </p:nvSpPr>
        <p:spPr>
          <a:xfrm>
            <a:off x="7189186" y="5635648"/>
            <a:ext cx="1839619"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lumMod val="65000"/>
                    <a:lumOff val="35000"/>
                  </a:schemeClr>
                </a:solidFill>
                <a:effectLst/>
                <a:uLnTx/>
                <a:uFillTx/>
                <a:latin typeface="Segoe UI"/>
                <a:ea typeface="+mn-ea"/>
                <a:cs typeface="Segoe UI"/>
              </a:rPr>
              <a:t>Only a handful of documents needed to get started and train a model</a:t>
            </a:r>
            <a:endParaRPr kumimoji="0" lang="en-US" sz="24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9C287CC4-1944-40FB-AC10-899EC5A56CBF}"/>
              </a:ext>
              <a:ext uri="{C183D7F6-B498-43B3-948B-1728B52AA6E4}">
                <adec:decorative xmlns:adec="http://schemas.microsoft.com/office/drawing/2017/decorative" val="1"/>
              </a:ext>
            </a:extLst>
          </p:cNvPr>
          <p:cNvSpPr/>
          <p:nvPr/>
        </p:nvSpPr>
        <p:spPr bwMode="auto">
          <a:xfrm>
            <a:off x="2541945" y="1731235"/>
            <a:ext cx="6663448" cy="4759584"/>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290035E7-81FA-4C78-8434-318DB0D50215}"/>
              </a:ext>
            </a:extLst>
          </p:cNvPr>
          <p:cNvSpPr txBox="1"/>
          <p:nvPr/>
        </p:nvSpPr>
        <p:spPr>
          <a:xfrm>
            <a:off x="3595881" y="1265004"/>
            <a:ext cx="491051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Form Recognizer Document Understanding</a:t>
            </a:r>
          </a:p>
        </p:txBody>
      </p:sp>
      <p:sp>
        <p:nvSpPr>
          <p:cNvPr id="89" name="Arrow: Right 88">
            <a:extLst>
              <a:ext uri="{FF2B5EF4-FFF2-40B4-BE49-F238E27FC236}">
                <a16:creationId xmlns:a16="http://schemas.microsoft.com/office/drawing/2014/main" id="{8D7E0074-F07F-4C75-8DBE-C080D585FF53}"/>
              </a:ext>
              <a:ext uri="{C183D7F6-B498-43B3-948B-1728B52AA6E4}">
                <adec:decorative xmlns:adec="http://schemas.microsoft.com/office/drawing/2017/decorative" val="1"/>
              </a:ext>
            </a:extLst>
          </p:cNvPr>
          <p:cNvSpPr/>
          <p:nvPr/>
        </p:nvSpPr>
        <p:spPr bwMode="auto">
          <a:xfrm>
            <a:off x="9301676" y="3694745"/>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3668F832-66F9-4CB5-9CC9-00D09A2CD3B5}"/>
              </a:ext>
            </a:extLst>
          </p:cNvPr>
          <p:cNvSpPr txBox="1"/>
          <p:nvPr/>
        </p:nvSpPr>
        <p:spPr>
          <a:xfrm>
            <a:off x="10223774" y="1209152"/>
            <a:ext cx="106599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Consume</a:t>
            </a:r>
          </a:p>
        </p:txBody>
      </p:sp>
      <p:pic>
        <p:nvPicPr>
          <p:cNvPr id="1034" name="Picture 10" descr="Office 365 icon | Nansen Environmental and Remote Sensing Center">
            <a:extLst>
              <a:ext uri="{FF2B5EF4-FFF2-40B4-BE49-F238E27FC236}">
                <a16:creationId xmlns:a16="http://schemas.microsoft.com/office/drawing/2014/main" id="{1EA750E6-59E7-4396-87A6-82C92525A8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32006" y="1645834"/>
            <a:ext cx="866504" cy="86650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365 Logo - LogoDix">
            <a:extLst>
              <a:ext uri="{FF2B5EF4-FFF2-40B4-BE49-F238E27FC236}">
                <a16:creationId xmlns:a16="http://schemas.microsoft.com/office/drawing/2014/main" id="{11AB1373-1889-4F84-9DE4-F1DCA7A79F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00349" y="2800776"/>
            <a:ext cx="912845" cy="92186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icrosoft Power Automate - Addend Analytics">
            <a:extLst>
              <a:ext uri="{FF2B5EF4-FFF2-40B4-BE49-F238E27FC236}">
                <a16:creationId xmlns:a16="http://schemas.microsoft.com/office/drawing/2014/main" id="{1ECBD437-F532-4F62-97B1-6909ABD8F9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32006" y="4036448"/>
            <a:ext cx="888499" cy="7286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Azure">
            <a:extLst>
              <a:ext uri="{FF2B5EF4-FFF2-40B4-BE49-F238E27FC236}">
                <a16:creationId xmlns:a16="http://schemas.microsoft.com/office/drawing/2014/main" id="{61E68E03-D969-4EDC-BDA1-D3AD8F1A73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2006" y="5079802"/>
            <a:ext cx="921861" cy="92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826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Form Recognizer Studio</a:t>
            </a:r>
            <a:br>
              <a:rPr lang="en-US"/>
            </a:br>
            <a:r>
              <a:rPr lang="en-US" sz="2400"/>
              <a:t>Layout, Prebuilt and General Document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16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D458-1273-213A-0098-07EE3F818326}"/>
              </a:ext>
            </a:extLst>
          </p:cNvPr>
          <p:cNvSpPr>
            <a:spLocks noGrp="1"/>
          </p:cNvSpPr>
          <p:nvPr>
            <p:ph type="title"/>
          </p:nvPr>
        </p:nvSpPr>
        <p:spPr/>
        <p:txBody>
          <a:bodyPr/>
          <a:lstStyle/>
          <a:p>
            <a:r>
              <a:rPr lang="en-US"/>
              <a:t>Creating a Form Recognizer Resource</a:t>
            </a:r>
          </a:p>
        </p:txBody>
      </p:sp>
      <p:pic>
        <p:nvPicPr>
          <p:cNvPr id="1026" name="Picture 2" descr="Gif showing how to create a Form Recognizer resource.">
            <a:extLst>
              <a:ext uri="{FF2B5EF4-FFF2-40B4-BE49-F238E27FC236}">
                <a16:creationId xmlns:a16="http://schemas.microsoft.com/office/drawing/2014/main" id="{017B0C57-ABFA-3B47-0458-91A39F849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77" y="1650735"/>
            <a:ext cx="10378172" cy="506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5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B5EC-1777-0A45-3255-172F87599806}"/>
              </a:ext>
            </a:extLst>
          </p:cNvPr>
          <p:cNvSpPr>
            <a:spLocks noGrp="1"/>
          </p:cNvSpPr>
          <p:nvPr>
            <p:ph type="title"/>
          </p:nvPr>
        </p:nvSpPr>
        <p:spPr/>
        <p:txBody>
          <a:bodyPr/>
          <a:lstStyle/>
          <a:p>
            <a:r>
              <a:rPr lang="en-US"/>
              <a:t>Create Form Recognizer</a:t>
            </a:r>
          </a:p>
        </p:txBody>
      </p:sp>
      <p:pic>
        <p:nvPicPr>
          <p:cNvPr id="2050" name="Picture 2" descr="Still image showing the correct values for creating Form Recognizer resource.">
            <a:extLst>
              <a:ext uri="{FF2B5EF4-FFF2-40B4-BE49-F238E27FC236}">
                <a16:creationId xmlns:a16="http://schemas.microsoft.com/office/drawing/2014/main" id="{58ED7CDD-99A2-6769-370C-047355087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42" y="1308745"/>
            <a:ext cx="5746943" cy="51841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3A79ED-122D-55B0-2649-59DD3CF917E0}"/>
              </a:ext>
            </a:extLst>
          </p:cNvPr>
          <p:cNvPicPr>
            <a:picLocks noChangeAspect="1"/>
          </p:cNvPicPr>
          <p:nvPr/>
        </p:nvPicPr>
        <p:blipFill>
          <a:blip r:embed="rId3"/>
          <a:stretch>
            <a:fillRect/>
          </a:stretch>
        </p:blipFill>
        <p:spPr>
          <a:xfrm>
            <a:off x="6358681" y="2483318"/>
            <a:ext cx="4978156" cy="3287028"/>
          </a:xfrm>
          <a:prstGeom prst="rect">
            <a:avLst/>
          </a:prstGeom>
        </p:spPr>
      </p:pic>
    </p:spTree>
    <p:extLst>
      <p:ext uri="{BB962C8B-B14F-4D97-AF65-F5344CB8AC3E}">
        <p14:creationId xmlns:p14="http://schemas.microsoft.com/office/powerpoint/2010/main" val="2644133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7014800C-2350-4158-BFA1-9DF22FBA9A87}"/>
              </a:ext>
              <a:ext uri="{C183D7F6-B498-43B3-948B-1728B52AA6E4}">
                <adec:decorative xmlns:adec="http://schemas.microsoft.com/office/drawing/2017/decorative" val="1"/>
              </a:ext>
            </a:extLst>
          </p:cNvPr>
          <p:cNvGrpSpPr/>
          <p:nvPr/>
        </p:nvGrpSpPr>
        <p:grpSpPr>
          <a:xfrm>
            <a:off x="1800154" y="3977244"/>
            <a:ext cx="1937015" cy="1796539"/>
            <a:chOff x="336694" y="3910387"/>
            <a:chExt cx="1937015" cy="1796539"/>
          </a:xfrm>
        </p:grpSpPr>
        <p:sp>
          <p:nvSpPr>
            <p:cNvPr id="14" name="TextBox 13">
              <a:extLst>
                <a:ext uri="{FF2B5EF4-FFF2-40B4-BE49-F238E27FC236}">
                  <a16:creationId xmlns:a16="http://schemas.microsoft.com/office/drawing/2014/main" id="{7E89E082-B858-448C-B84E-68F7CC7C51AD}"/>
                </a:ext>
              </a:extLst>
            </p:cNvPr>
            <p:cNvSpPr txBox="1"/>
            <p:nvPr/>
          </p:nvSpPr>
          <p:spPr>
            <a:xfrm>
              <a:off x="888260" y="3910387"/>
              <a:ext cx="833883" cy="369332"/>
            </a:xfrm>
            <a:prstGeom prst="rect">
              <a:avLst/>
            </a:prstGeom>
            <a:noFill/>
          </p:spPr>
          <p:txBody>
            <a:bodyPr wrap="none" lIns="0" tIns="0" rIns="0" bIns="0" rtlCol="0">
              <a:spAutoFit/>
            </a:bodyPr>
            <a:lstStyle/>
            <a:p>
              <a:pPr algn="l"/>
              <a:r>
                <a:rPr lang="en-US" sz="2400"/>
                <a:t>Layout</a:t>
              </a:r>
            </a:p>
          </p:txBody>
        </p:sp>
        <p:sp>
          <p:nvSpPr>
            <p:cNvPr id="20" name="TextBox 19">
              <a:extLst>
                <a:ext uri="{FF2B5EF4-FFF2-40B4-BE49-F238E27FC236}">
                  <a16:creationId xmlns:a16="http://schemas.microsoft.com/office/drawing/2014/main" id="{CB9A65E2-6999-4C5F-985E-38E0BAEE8D9F}"/>
                </a:ext>
              </a:extLst>
            </p:cNvPr>
            <p:cNvSpPr txBox="1"/>
            <p:nvPr/>
          </p:nvSpPr>
          <p:spPr>
            <a:xfrm>
              <a:off x="336694" y="4783596"/>
              <a:ext cx="1937015" cy="923330"/>
            </a:xfrm>
            <a:prstGeom prst="rect">
              <a:avLst/>
            </a:prstGeom>
            <a:noFill/>
          </p:spPr>
          <p:txBody>
            <a:bodyPr wrap="square" rtlCol="0" anchor="ctr" anchorCtr="1">
              <a:spAutoFit/>
            </a:bodyPr>
            <a:lstStyle/>
            <a:p>
              <a:r>
                <a:rPr lang="en-US"/>
                <a:t>Extract text &amp; structure from documents</a:t>
              </a:r>
            </a:p>
          </p:txBody>
        </p:sp>
      </p:grpSp>
      <p:grpSp>
        <p:nvGrpSpPr>
          <p:cNvPr id="43" name="Group 42">
            <a:extLst>
              <a:ext uri="{FF2B5EF4-FFF2-40B4-BE49-F238E27FC236}">
                <a16:creationId xmlns:a16="http://schemas.microsoft.com/office/drawing/2014/main" id="{F89F4B57-294C-4989-9AA3-7DBF91FCEE8A}"/>
              </a:ext>
              <a:ext uri="{C183D7F6-B498-43B3-948B-1728B52AA6E4}">
                <adec:decorative xmlns:adec="http://schemas.microsoft.com/office/drawing/2017/decorative" val="1"/>
              </a:ext>
            </a:extLst>
          </p:cNvPr>
          <p:cNvGrpSpPr/>
          <p:nvPr/>
        </p:nvGrpSpPr>
        <p:grpSpPr>
          <a:xfrm>
            <a:off x="3701958" y="3977244"/>
            <a:ext cx="1937015" cy="1935039"/>
            <a:chOff x="2423430" y="3910387"/>
            <a:chExt cx="1937015" cy="1935039"/>
          </a:xfrm>
        </p:grpSpPr>
        <p:sp>
          <p:nvSpPr>
            <p:cNvPr id="15" name="TextBox 14">
              <a:extLst>
                <a:ext uri="{FF2B5EF4-FFF2-40B4-BE49-F238E27FC236}">
                  <a16:creationId xmlns:a16="http://schemas.microsoft.com/office/drawing/2014/main" id="{83CDE970-3F8E-4C2F-B933-3C33974F341C}"/>
                </a:ext>
              </a:extLst>
            </p:cNvPr>
            <p:cNvSpPr txBox="1"/>
            <p:nvPr/>
          </p:nvSpPr>
          <p:spPr>
            <a:xfrm>
              <a:off x="2745542" y="3910387"/>
              <a:ext cx="1292790" cy="369332"/>
            </a:xfrm>
            <a:prstGeom prst="rect">
              <a:avLst/>
            </a:prstGeom>
            <a:noFill/>
          </p:spPr>
          <p:txBody>
            <a:bodyPr wrap="none" lIns="0" tIns="0" rIns="0" bIns="0" rtlCol="0">
              <a:spAutoFit/>
            </a:bodyPr>
            <a:lstStyle>
              <a:defPPr>
                <a:defRPr lang="en-US"/>
              </a:defPPr>
              <a:lvl1pPr>
                <a:defRPr sz="2400"/>
              </a:lvl1pPr>
            </a:lstStyle>
            <a:p>
              <a:r>
                <a:rPr lang="en-US"/>
                <a:t>Prebuilt[s]</a:t>
              </a:r>
            </a:p>
          </p:txBody>
        </p:sp>
        <p:sp>
          <p:nvSpPr>
            <p:cNvPr id="23" name="TextBox 22">
              <a:extLst>
                <a:ext uri="{FF2B5EF4-FFF2-40B4-BE49-F238E27FC236}">
                  <a16:creationId xmlns:a16="http://schemas.microsoft.com/office/drawing/2014/main" id="{38C2F165-9E03-4BF4-AF0C-0865390A44D5}"/>
                </a:ext>
              </a:extLst>
            </p:cNvPr>
            <p:cNvSpPr txBox="1"/>
            <p:nvPr/>
          </p:nvSpPr>
          <p:spPr>
            <a:xfrm>
              <a:off x="2423430" y="4645097"/>
              <a:ext cx="1937015" cy="1200329"/>
            </a:xfrm>
            <a:prstGeom prst="rect">
              <a:avLst/>
            </a:prstGeom>
            <a:noFill/>
          </p:spPr>
          <p:txBody>
            <a:bodyPr wrap="square" rtlCol="0" anchor="ctr" anchorCtr="1">
              <a:spAutoFit/>
            </a:bodyPr>
            <a:lstStyle/>
            <a:p>
              <a:r>
                <a:rPr lang="en-US"/>
                <a:t>Prebuilt models for ID, receipts, invoices, W-2 and more</a:t>
              </a:r>
            </a:p>
          </p:txBody>
        </p:sp>
      </p:grpSp>
      <p:grpSp>
        <p:nvGrpSpPr>
          <p:cNvPr id="44" name="Group 43">
            <a:extLst>
              <a:ext uri="{FF2B5EF4-FFF2-40B4-BE49-F238E27FC236}">
                <a16:creationId xmlns:a16="http://schemas.microsoft.com/office/drawing/2014/main" id="{12B209C1-5204-42B7-93B2-79C262013899}"/>
              </a:ext>
              <a:ext uri="{C183D7F6-B498-43B3-948B-1728B52AA6E4}">
                <adec:decorative xmlns:adec="http://schemas.microsoft.com/office/drawing/2017/decorative" val="1"/>
              </a:ext>
            </a:extLst>
          </p:cNvPr>
          <p:cNvGrpSpPr/>
          <p:nvPr/>
        </p:nvGrpSpPr>
        <p:grpSpPr>
          <a:xfrm>
            <a:off x="5690758" y="3909103"/>
            <a:ext cx="1937015" cy="2450774"/>
            <a:chOff x="4551393" y="3695396"/>
            <a:chExt cx="1937015" cy="2243888"/>
          </a:xfrm>
        </p:grpSpPr>
        <p:sp>
          <p:nvSpPr>
            <p:cNvPr id="16" name="TextBox 15">
              <a:extLst>
                <a:ext uri="{FF2B5EF4-FFF2-40B4-BE49-F238E27FC236}">
                  <a16:creationId xmlns:a16="http://schemas.microsoft.com/office/drawing/2014/main" id="{8FDBFE40-39DC-4B91-92C1-D9A80132AC05}"/>
                </a:ext>
              </a:extLst>
            </p:cNvPr>
            <p:cNvSpPr txBox="1"/>
            <p:nvPr/>
          </p:nvSpPr>
          <p:spPr>
            <a:xfrm>
              <a:off x="4800245" y="3695396"/>
              <a:ext cx="1541576" cy="738664"/>
            </a:xfrm>
            <a:prstGeom prst="rect">
              <a:avLst/>
            </a:prstGeom>
            <a:noFill/>
          </p:spPr>
          <p:txBody>
            <a:bodyPr wrap="none" lIns="0" tIns="0" rIns="0" bIns="0" rtlCol="0">
              <a:spAutoFit/>
            </a:bodyPr>
            <a:lstStyle>
              <a:defPPr>
                <a:defRPr lang="en-US"/>
              </a:defPPr>
              <a:lvl1pPr>
                <a:defRPr sz="2400"/>
              </a:lvl1pPr>
            </a:lstStyle>
            <a:p>
              <a:r>
                <a:rPr lang="en-US"/>
                <a:t>General key </a:t>
              </a:r>
            </a:p>
            <a:p>
              <a:r>
                <a:rPr lang="en-US"/>
                <a:t>value pairs</a:t>
              </a:r>
            </a:p>
          </p:txBody>
        </p:sp>
        <p:sp>
          <p:nvSpPr>
            <p:cNvPr id="25" name="TextBox 24">
              <a:extLst>
                <a:ext uri="{FF2B5EF4-FFF2-40B4-BE49-F238E27FC236}">
                  <a16:creationId xmlns:a16="http://schemas.microsoft.com/office/drawing/2014/main" id="{9E1A8DEC-18B5-48BB-85A9-53189C8FB0AF}"/>
                </a:ext>
              </a:extLst>
            </p:cNvPr>
            <p:cNvSpPr txBox="1"/>
            <p:nvPr/>
          </p:nvSpPr>
          <p:spPr>
            <a:xfrm>
              <a:off x="4551393" y="4461956"/>
              <a:ext cx="1937015" cy="1477328"/>
            </a:xfrm>
            <a:prstGeom prst="rect">
              <a:avLst/>
            </a:prstGeom>
            <a:noFill/>
          </p:spPr>
          <p:txBody>
            <a:bodyPr wrap="square" rtlCol="0" anchor="ctr" anchorCtr="1">
              <a:spAutoFit/>
            </a:bodyPr>
            <a:lstStyle/>
            <a:p>
              <a:r>
                <a:rPr lang="en-US"/>
                <a:t>Pretrained mode to extract key value pairs and entities from documents </a:t>
              </a:r>
            </a:p>
          </p:txBody>
        </p:sp>
      </p:grpSp>
      <p:grpSp>
        <p:nvGrpSpPr>
          <p:cNvPr id="47" name="Group 46">
            <a:extLst>
              <a:ext uri="{FF2B5EF4-FFF2-40B4-BE49-F238E27FC236}">
                <a16:creationId xmlns:a16="http://schemas.microsoft.com/office/drawing/2014/main" id="{0C4D2575-4401-4F13-8A79-C92FAC4980A5}"/>
              </a:ext>
              <a:ext uri="{C183D7F6-B498-43B3-948B-1728B52AA6E4}">
                <adec:decorative xmlns:adec="http://schemas.microsoft.com/office/drawing/2017/decorative" val="1"/>
              </a:ext>
            </a:extLst>
          </p:cNvPr>
          <p:cNvGrpSpPr/>
          <p:nvPr/>
        </p:nvGrpSpPr>
        <p:grpSpPr>
          <a:xfrm>
            <a:off x="7788136" y="3910387"/>
            <a:ext cx="1937015" cy="2879059"/>
            <a:chOff x="7373302" y="3910387"/>
            <a:chExt cx="1937015" cy="2879059"/>
          </a:xfrm>
        </p:grpSpPr>
        <p:sp>
          <p:nvSpPr>
            <p:cNvPr id="19" name="TextBox 18">
              <a:extLst>
                <a:ext uri="{FF2B5EF4-FFF2-40B4-BE49-F238E27FC236}">
                  <a16:creationId xmlns:a16="http://schemas.microsoft.com/office/drawing/2014/main" id="{6A99D2FA-E8FF-4A79-8CF3-131B50CC1408}"/>
                </a:ext>
              </a:extLst>
            </p:cNvPr>
            <p:cNvSpPr txBox="1"/>
            <p:nvPr/>
          </p:nvSpPr>
          <p:spPr>
            <a:xfrm>
              <a:off x="7471443" y="3910387"/>
              <a:ext cx="1315553" cy="738664"/>
            </a:xfrm>
            <a:prstGeom prst="rect">
              <a:avLst/>
            </a:prstGeom>
            <a:noFill/>
          </p:spPr>
          <p:txBody>
            <a:bodyPr wrap="none" lIns="0" tIns="0" rIns="0" bIns="0" rtlCol="0">
              <a:spAutoFit/>
            </a:bodyPr>
            <a:lstStyle>
              <a:defPPr>
                <a:defRPr lang="en-US"/>
              </a:defPPr>
              <a:lvl1pPr>
                <a:defRPr sz="2400"/>
              </a:lvl1pPr>
            </a:lstStyle>
            <a:p>
              <a:r>
                <a:rPr lang="en-US"/>
                <a:t>Template </a:t>
              </a:r>
            </a:p>
            <a:p>
              <a:r>
                <a:rPr lang="en-US"/>
                <a:t>models</a:t>
              </a:r>
            </a:p>
          </p:txBody>
        </p:sp>
        <p:sp>
          <p:nvSpPr>
            <p:cNvPr id="27" name="TextBox 26">
              <a:extLst>
                <a:ext uri="{FF2B5EF4-FFF2-40B4-BE49-F238E27FC236}">
                  <a16:creationId xmlns:a16="http://schemas.microsoft.com/office/drawing/2014/main" id="{1F662D02-5DD8-4105-BD8E-043F46C84E2D}"/>
                </a:ext>
              </a:extLst>
            </p:cNvPr>
            <p:cNvSpPr txBox="1"/>
            <p:nvPr/>
          </p:nvSpPr>
          <p:spPr>
            <a:xfrm>
              <a:off x="7373302" y="4758121"/>
              <a:ext cx="1937015" cy="2031325"/>
            </a:xfrm>
            <a:prstGeom prst="rect">
              <a:avLst/>
            </a:prstGeom>
            <a:noFill/>
          </p:spPr>
          <p:txBody>
            <a:bodyPr wrap="square" rtlCol="0" anchor="ctr" anchorCtr="1">
              <a:spAutoFit/>
            </a:bodyPr>
            <a:lstStyle/>
            <a:p>
              <a:r>
                <a:rPr lang="en-US"/>
                <a:t>Train a model in minutes to extract specific key value pairs. Documents with consistent structure</a:t>
              </a:r>
            </a:p>
            <a:p>
              <a:endParaRPr lang="en-US"/>
            </a:p>
          </p:txBody>
        </p:sp>
      </p:grpSp>
      <p:grpSp>
        <p:nvGrpSpPr>
          <p:cNvPr id="46" name="Group 45">
            <a:extLst>
              <a:ext uri="{FF2B5EF4-FFF2-40B4-BE49-F238E27FC236}">
                <a16:creationId xmlns:a16="http://schemas.microsoft.com/office/drawing/2014/main" id="{2531789A-EB8E-4902-A716-2D90FD26B9BA}"/>
              </a:ext>
              <a:ext uri="{C183D7F6-B498-43B3-948B-1728B52AA6E4}">
                <adec:decorative xmlns:adec="http://schemas.microsoft.com/office/drawing/2017/decorative" val="1"/>
              </a:ext>
            </a:extLst>
          </p:cNvPr>
          <p:cNvGrpSpPr/>
          <p:nvPr/>
        </p:nvGrpSpPr>
        <p:grpSpPr>
          <a:xfrm>
            <a:off x="9718838" y="3910387"/>
            <a:ext cx="2294154" cy="2073538"/>
            <a:chOff x="9718838" y="3910387"/>
            <a:chExt cx="2294154" cy="2073538"/>
          </a:xfrm>
        </p:grpSpPr>
        <p:sp>
          <p:nvSpPr>
            <p:cNvPr id="40" name="TextBox 39">
              <a:extLst>
                <a:ext uri="{FF2B5EF4-FFF2-40B4-BE49-F238E27FC236}">
                  <a16:creationId xmlns:a16="http://schemas.microsoft.com/office/drawing/2014/main" id="{48E07935-A31C-4F7F-B8EB-052685FD3906}"/>
                </a:ext>
              </a:extLst>
            </p:cNvPr>
            <p:cNvSpPr txBox="1"/>
            <p:nvPr/>
          </p:nvSpPr>
          <p:spPr>
            <a:xfrm>
              <a:off x="9718838" y="3910387"/>
              <a:ext cx="1982915" cy="369332"/>
            </a:xfrm>
            <a:prstGeom prst="rect">
              <a:avLst/>
            </a:prstGeom>
            <a:noFill/>
          </p:spPr>
          <p:txBody>
            <a:bodyPr wrap="none" lIns="0" tIns="0" rIns="0" bIns="0" rtlCol="0">
              <a:spAutoFit/>
            </a:bodyPr>
            <a:lstStyle>
              <a:defPPr>
                <a:defRPr lang="en-US"/>
              </a:defPPr>
              <a:lvl1pPr>
                <a:defRPr sz="2400"/>
              </a:lvl1pPr>
            </a:lstStyle>
            <a:p>
              <a:r>
                <a:rPr lang="en-US"/>
                <a:t>Neural models</a:t>
              </a:r>
            </a:p>
          </p:txBody>
        </p:sp>
        <p:sp>
          <p:nvSpPr>
            <p:cNvPr id="41" name="TextBox 40">
              <a:extLst>
                <a:ext uri="{FF2B5EF4-FFF2-40B4-BE49-F238E27FC236}">
                  <a16:creationId xmlns:a16="http://schemas.microsoft.com/office/drawing/2014/main" id="{79B3ADA9-0811-4408-BDF6-9F6066339718}"/>
                </a:ext>
              </a:extLst>
            </p:cNvPr>
            <p:cNvSpPr txBox="1"/>
            <p:nvPr/>
          </p:nvSpPr>
          <p:spPr>
            <a:xfrm>
              <a:off x="9718838" y="4783596"/>
              <a:ext cx="2294154" cy="1200329"/>
            </a:xfrm>
            <a:prstGeom prst="rect">
              <a:avLst/>
            </a:prstGeom>
            <a:noFill/>
          </p:spPr>
          <p:txBody>
            <a:bodyPr wrap="square" rtlCol="0" anchor="ctr" anchorCtr="1">
              <a:spAutoFit/>
            </a:bodyPr>
            <a:lstStyle/>
            <a:p>
              <a:r>
                <a:rPr lang="en-US"/>
                <a:t>Train a model to extract key value pairs from unstructured documents</a:t>
              </a:r>
            </a:p>
          </p:txBody>
        </p:sp>
      </p:grpSp>
      <p:pic>
        <p:nvPicPr>
          <p:cNvPr id="2" name="Picture 1" descr="A picture containing diagram&#10;&#10;Description automatically generated">
            <a:extLst>
              <a:ext uri="{FF2B5EF4-FFF2-40B4-BE49-F238E27FC236}">
                <a16:creationId xmlns:a16="http://schemas.microsoft.com/office/drawing/2014/main" id="{C8A98BCC-0296-4072-A3BE-1A7DF87F0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046" y="2050755"/>
            <a:ext cx="1975655" cy="1131631"/>
          </a:xfrm>
          <a:prstGeom prst="rect">
            <a:avLst/>
          </a:prstGeom>
        </p:spPr>
      </p:pic>
      <p:pic>
        <p:nvPicPr>
          <p:cNvPr id="5" name="Picture 4" descr="Text&#10;&#10;Description automatically generated">
            <a:extLst>
              <a:ext uri="{FF2B5EF4-FFF2-40B4-BE49-F238E27FC236}">
                <a16:creationId xmlns:a16="http://schemas.microsoft.com/office/drawing/2014/main" id="{0B20194C-3736-4758-80E5-89D5D0A3E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5701" y="2050755"/>
            <a:ext cx="1957362" cy="111618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F13DEB2-9398-4499-94A6-86389FE54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0082" y="2009944"/>
            <a:ext cx="2139654" cy="120033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88DC183-7FDA-41EA-879E-6637A399E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2993" y="2009945"/>
            <a:ext cx="2104925" cy="1200329"/>
          </a:xfrm>
          <a:prstGeom prst="rect">
            <a:avLst/>
          </a:prstGeom>
        </p:spPr>
      </p:pic>
      <p:pic>
        <p:nvPicPr>
          <p:cNvPr id="9" name="Picture 8" descr="Template model">
            <a:extLst>
              <a:ext uri="{FF2B5EF4-FFF2-40B4-BE49-F238E27FC236}">
                <a16:creationId xmlns:a16="http://schemas.microsoft.com/office/drawing/2014/main" id="{E3E29388-D97B-4441-87AA-4FA87A97305B}"/>
              </a:ext>
            </a:extLst>
          </p:cNvPr>
          <p:cNvPicPr>
            <a:picLocks noChangeAspect="1"/>
          </p:cNvPicPr>
          <p:nvPr/>
        </p:nvPicPr>
        <p:blipFill>
          <a:blip r:embed="rId7"/>
          <a:stretch>
            <a:fillRect/>
          </a:stretch>
        </p:blipFill>
        <p:spPr>
          <a:xfrm>
            <a:off x="7883447" y="2079518"/>
            <a:ext cx="1285201" cy="1130756"/>
          </a:xfrm>
          <a:prstGeom prst="rect">
            <a:avLst/>
          </a:prstGeom>
        </p:spPr>
      </p:pic>
      <p:grpSp>
        <p:nvGrpSpPr>
          <p:cNvPr id="28" name="Group 27">
            <a:extLst>
              <a:ext uri="{FF2B5EF4-FFF2-40B4-BE49-F238E27FC236}">
                <a16:creationId xmlns:a16="http://schemas.microsoft.com/office/drawing/2014/main" id="{D1240FDA-CDA1-4ABE-95F0-E669BBD19FC4}"/>
              </a:ext>
              <a:ext uri="{C183D7F6-B498-43B3-948B-1728B52AA6E4}">
                <adec:decorative xmlns:adec="http://schemas.microsoft.com/office/drawing/2017/decorative" val="1"/>
              </a:ext>
            </a:extLst>
          </p:cNvPr>
          <p:cNvGrpSpPr/>
          <p:nvPr/>
        </p:nvGrpSpPr>
        <p:grpSpPr>
          <a:xfrm>
            <a:off x="82256" y="4003755"/>
            <a:ext cx="1827790" cy="1482257"/>
            <a:chOff x="329820" y="3910387"/>
            <a:chExt cx="1827790" cy="1482257"/>
          </a:xfrm>
        </p:grpSpPr>
        <p:sp>
          <p:nvSpPr>
            <p:cNvPr id="29" name="TextBox 28">
              <a:extLst>
                <a:ext uri="{FF2B5EF4-FFF2-40B4-BE49-F238E27FC236}">
                  <a16:creationId xmlns:a16="http://schemas.microsoft.com/office/drawing/2014/main" id="{8105434F-DCCC-445D-815B-C8E852213555}"/>
                </a:ext>
              </a:extLst>
            </p:cNvPr>
            <p:cNvSpPr txBox="1"/>
            <p:nvPr/>
          </p:nvSpPr>
          <p:spPr>
            <a:xfrm>
              <a:off x="888260" y="3910387"/>
              <a:ext cx="674287" cy="369332"/>
            </a:xfrm>
            <a:prstGeom prst="rect">
              <a:avLst/>
            </a:prstGeom>
            <a:noFill/>
          </p:spPr>
          <p:txBody>
            <a:bodyPr wrap="none" lIns="0" tIns="0" rIns="0" bIns="0" rtlCol="0">
              <a:spAutoFit/>
            </a:bodyPr>
            <a:lstStyle/>
            <a:p>
              <a:pPr algn="l"/>
              <a:r>
                <a:rPr lang="en-US" sz="2400"/>
                <a:t>Read</a:t>
              </a:r>
            </a:p>
          </p:txBody>
        </p:sp>
        <p:sp>
          <p:nvSpPr>
            <p:cNvPr id="30" name="TextBox 29">
              <a:extLst>
                <a:ext uri="{FF2B5EF4-FFF2-40B4-BE49-F238E27FC236}">
                  <a16:creationId xmlns:a16="http://schemas.microsoft.com/office/drawing/2014/main" id="{5C109E0F-5373-4391-A163-7AEA4BDE32B0}"/>
                </a:ext>
              </a:extLst>
            </p:cNvPr>
            <p:cNvSpPr txBox="1"/>
            <p:nvPr/>
          </p:nvSpPr>
          <p:spPr>
            <a:xfrm>
              <a:off x="329820" y="4757085"/>
              <a:ext cx="1827790" cy="635559"/>
            </a:xfrm>
            <a:prstGeom prst="rect">
              <a:avLst/>
            </a:prstGeom>
            <a:noFill/>
          </p:spPr>
          <p:txBody>
            <a:bodyPr wrap="square" rtlCol="0" anchor="ctr" anchorCtr="1">
              <a:spAutoFit/>
            </a:bodyPr>
            <a:lstStyle/>
            <a:p>
              <a:r>
                <a:rPr lang="en-US"/>
                <a:t>Extract text from documents</a:t>
              </a:r>
            </a:p>
          </p:txBody>
        </p:sp>
      </p:grpSp>
      <p:pic>
        <p:nvPicPr>
          <p:cNvPr id="12" name="Picture 11" descr="Read API">
            <a:extLst>
              <a:ext uri="{FF2B5EF4-FFF2-40B4-BE49-F238E27FC236}">
                <a16:creationId xmlns:a16="http://schemas.microsoft.com/office/drawing/2014/main" id="{409BA2BD-E7B9-4CCD-9E71-1A6208AA490F}"/>
              </a:ext>
            </a:extLst>
          </p:cNvPr>
          <p:cNvPicPr>
            <a:picLocks noChangeAspect="1"/>
          </p:cNvPicPr>
          <p:nvPr/>
        </p:nvPicPr>
        <p:blipFill>
          <a:blip r:embed="rId8"/>
          <a:stretch>
            <a:fillRect/>
          </a:stretch>
        </p:blipFill>
        <p:spPr>
          <a:xfrm>
            <a:off x="404525" y="2002814"/>
            <a:ext cx="1395629" cy="1216544"/>
          </a:xfrm>
          <a:prstGeom prst="rect">
            <a:avLst/>
          </a:prstGeom>
        </p:spPr>
      </p:pic>
      <p:sp>
        <p:nvSpPr>
          <p:cNvPr id="4" name="Title 3">
            <a:extLst>
              <a:ext uri="{FF2B5EF4-FFF2-40B4-BE49-F238E27FC236}">
                <a16:creationId xmlns:a16="http://schemas.microsoft.com/office/drawing/2014/main" id="{4713A810-4986-4DEA-9CB4-87825994A0E1}"/>
              </a:ext>
            </a:extLst>
          </p:cNvPr>
          <p:cNvSpPr>
            <a:spLocks noGrp="1"/>
          </p:cNvSpPr>
          <p:nvPr>
            <p:ph type="title"/>
          </p:nvPr>
        </p:nvSpPr>
        <p:spPr/>
        <p:txBody>
          <a:bodyPr>
            <a:normAutofit/>
          </a:bodyPr>
          <a:lstStyle/>
          <a:p>
            <a:r>
              <a:rPr lang="en-US"/>
              <a:t>Form Recognizer capabilities</a:t>
            </a:r>
            <a:br>
              <a:rPr lang="en-US"/>
            </a:br>
            <a:endParaRPr lang="en-US"/>
          </a:p>
        </p:txBody>
      </p:sp>
    </p:spTree>
    <p:extLst>
      <p:ext uri="{BB962C8B-B14F-4D97-AF65-F5344CB8AC3E}">
        <p14:creationId xmlns:p14="http://schemas.microsoft.com/office/powerpoint/2010/main" val="312077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89515D1-1E3B-48B9-934A-A24B2306B5D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Meet the team</a:t>
            </a:r>
          </a:p>
        </p:txBody>
      </p:sp>
      <p:sp>
        <p:nvSpPr>
          <p:cNvPr id="6" name="Content Placeholder 5">
            <a:extLst>
              <a:ext uri="{FF2B5EF4-FFF2-40B4-BE49-F238E27FC236}">
                <a16:creationId xmlns:a16="http://schemas.microsoft.com/office/drawing/2014/main" id="{053AEE1B-2F49-D1F1-B7BD-8FC2B77F3736}"/>
              </a:ext>
            </a:extLst>
          </p:cNvPr>
          <p:cNvSpPr>
            <a:spLocks noGrp="1"/>
          </p:cNvSpPr>
          <p:nvPr>
            <p:ph idx="1"/>
          </p:nvPr>
        </p:nvSpPr>
        <p:spPr/>
        <p:txBody>
          <a:bodyPr>
            <a:normAutofit fontScale="85000" lnSpcReduction="20000"/>
          </a:bodyPr>
          <a:lstStyle/>
          <a:p>
            <a:r>
              <a:rPr lang="en-US" dirty="0"/>
              <a:t>Brandon Cowen</a:t>
            </a:r>
          </a:p>
          <a:p>
            <a:r>
              <a:rPr lang="en-US" dirty="0"/>
              <a:t>Harmke Alkemade</a:t>
            </a:r>
          </a:p>
          <a:p>
            <a:r>
              <a:rPr lang="en-US" dirty="0"/>
              <a:t>Mark Remmey</a:t>
            </a:r>
          </a:p>
          <a:p>
            <a:r>
              <a:rPr lang="en-US" dirty="0"/>
              <a:t>Chu Lahlou</a:t>
            </a:r>
          </a:p>
          <a:p>
            <a:r>
              <a:rPr lang="en-US" dirty="0"/>
              <a:t>Mahi Sundararajan</a:t>
            </a:r>
          </a:p>
          <a:p>
            <a:r>
              <a:rPr lang="en-US" dirty="0"/>
              <a:t>James Hoff</a:t>
            </a:r>
          </a:p>
          <a:p>
            <a:r>
              <a:rPr lang="en-US" dirty="0"/>
              <a:t>Safdar Zaman</a:t>
            </a:r>
          </a:p>
          <a:p>
            <a:r>
              <a:rPr lang="en-US" dirty="0"/>
              <a:t>Vijay Patil</a:t>
            </a:r>
          </a:p>
          <a:p>
            <a:r>
              <a:rPr lang="en-US" dirty="0"/>
              <a:t>Nandini Ganapathy</a:t>
            </a:r>
          </a:p>
          <a:p>
            <a:r>
              <a:rPr lang="en-US" dirty="0" err="1"/>
              <a:t>Gurkamal</a:t>
            </a:r>
            <a:r>
              <a:rPr lang="en-US" dirty="0"/>
              <a:t> Deep Singh </a:t>
            </a:r>
            <a:r>
              <a:rPr lang="en-US" dirty="0" err="1"/>
              <a:t>Rakhra</a:t>
            </a:r>
            <a:endParaRPr lang="en-US" dirty="0"/>
          </a:p>
          <a:p>
            <a:r>
              <a:rPr lang="en-US" dirty="0"/>
              <a:t>Kaushik Bardhan</a:t>
            </a:r>
          </a:p>
        </p:txBody>
      </p:sp>
      <p:sp>
        <p:nvSpPr>
          <p:cNvPr id="7" name="TextBox 6">
            <a:extLst>
              <a:ext uri="{FF2B5EF4-FFF2-40B4-BE49-F238E27FC236}">
                <a16:creationId xmlns:a16="http://schemas.microsoft.com/office/drawing/2014/main" id="{EB3DC5E9-DE2C-43F2-9087-90126DB4BBC4}"/>
              </a:ext>
              <a:ext uri="{C183D7F6-B498-43B3-948B-1728B52AA6E4}">
                <adec:decorative xmlns:adec="http://schemas.microsoft.com/office/drawing/2017/decorative" val="1"/>
              </a:ext>
            </a:extLst>
          </p:cNvPr>
          <p:cNvSpPr txBox="1"/>
          <p:nvPr/>
        </p:nvSpPr>
        <p:spPr>
          <a:xfrm>
            <a:off x="10074349" y="4417828"/>
            <a:ext cx="1424763" cy="627321"/>
          </a:xfrm>
          <a:prstGeom prst="rect">
            <a:avLst/>
          </a:prstGeom>
          <a:no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36684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D18C-FDA7-4E59-B825-0C207469E372}"/>
              </a:ext>
            </a:extLst>
          </p:cNvPr>
          <p:cNvSpPr>
            <a:spLocks noGrp="1"/>
          </p:cNvSpPr>
          <p:nvPr>
            <p:ph type="title"/>
          </p:nvPr>
        </p:nvSpPr>
        <p:spPr/>
        <p:txBody>
          <a:bodyPr/>
          <a:lstStyle/>
          <a:p>
            <a:r>
              <a:rPr lang="en-US"/>
              <a:t>Layout</a:t>
            </a:r>
          </a:p>
        </p:txBody>
      </p:sp>
      <p:sp>
        <p:nvSpPr>
          <p:cNvPr id="3" name="Content Placeholder 2">
            <a:extLst>
              <a:ext uri="{FF2B5EF4-FFF2-40B4-BE49-F238E27FC236}">
                <a16:creationId xmlns:a16="http://schemas.microsoft.com/office/drawing/2014/main" id="{5A5CB0E4-9E5D-4046-9694-F2D54CA8A8F4}"/>
              </a:ext>
            </a:extLst>
          </p:cNvPr>
          <p:cNvSpPr>
            <a:spLocks noGrp="1"/>
          </p:cNvSpPr>
          <p:nvPr>
            <p:ph type="body" sz="quarter" idx="10"/>
          </p:nvPr>
        </p:nvSpPr>
        <p:spPr>
          <a:xfrm>
            <a:off x="584200" y="1435100"/>
            <a:ext cx="5042877" cy="4998291"/>
          </a:xfrm>
        </p:spPr>
        <p:txBody>
          <a:bodyPr/>
          <a:lstStyle/>
          <a:p>
            <a:r>
              <a:rPr lang="en-US"/>
              <a:t>Extract text and their locations</a:t>
            </a:r>
          </a:p>
          <a:p>
            <a:r>
              <a:rPr lang="en-US"/>
              <a:t>Extract structural elements like tables and selection marks</a:t>
            </a:r>
          </a:p>
          <a:p>
            <a:r>
              <a:rPr lang="en-US"/>
              <a:t>Extracts print and handwritten text for the full list of supported languages</a:t>
            </a:r>
          </a:p>
          <a:p>
            <a:r>
              <a:rPr lang="en-US"/>
              <a:t>More structural elements like titles, headers, footers, paragraphs, captions coming soon.</a:t>
            </a:r>
          </a:p>
          <a:p>
            <a:pPr marL="0" indent="0">
              <a:buNone/>
            </a:pPr>
            <a:endParaRPr lang="en-US"/>
          </a:p>
        </p:txBody>
      </p:sp>
      <p:pic>
        <p:nvPicPr>
          <p:cNvPr id="7" name="Picture 6" descr="Screenshot: Layout output in Form Recognizer Studio">
            <a:extLst>
              <a:ext uri="{FF2B5EF4-FFF2-40B4-BE49-F238E27FC236}">
                <a16:creationId xmlns:a16="http://schemas.microsoft.com/office/drawing/2014/main" id="{34D0BD5C-E94E-4382-AEF5-201B5E047CE5}"/>
              </a:ext>
            </a:extLst>
          </p:cNvPr>
          <p:cNvPicPr>
            <a:picLocks noChangeAspect="1"/>
          </p:cNvPicPr>
          <p:nvPr/>
        </p:nvPicPr>
        <p:blipFill>
          <a:blip r:embed="rId2"/>
          <a:stretch>
            <a:fillRect/>
          </a:stretch>
        </p:blipFill>
        <p:spPr>
          <a:xfrm>
            <a:off x="5834441" y="1361287"/>
            <a:ext cx="5969576" cy="4324708"/>
          </a:xfrm>
          <a:prstGeom prst="rect">
            <a:avLst/>
          </a:prstGeom>
        </p:spPr>
      </p:pic>
      <p:pic>
        <p:nvPicPr>
          <p:cNvPr id="9" name="Picture 8" descr="Screenshot: Table extracted by Layout in Form Recognizer Studio">
            <a:extLst>
              <a:ext uri="{FF2B5EF4-FFF2-40B4-BE49-F238E27FC236}">
                <a16:creationId xmlns:a16="http://schemas.microsoft.com/office/drawing/2014/main" id="{F6EEB770-2720-4711-B3EA-805B25225F2E}"/>
              </a:ext>
            </a:extLst>
          </p:cNvPr>
          <p:cNvPicPr>
            <a:picLocks noChangeAspect="1"/>
          </p:cNvPicPr>
          <p:nvPr/>
        </p:nvPicPr>
        <p:blipFill>
          <a:blip r:embed="rId3"/>
          <a:stretch>
            <a:fillRect/>
          </a:stretch>
        </p:blipFill>
        <p:spPr>
          <a:xfrm>
            <a:off x="6419561" y="3809997"/>
            <a:ext cx="5591820" cy="1175533"/>
          </a:xfrm>
          <a:prstGeom prst="rect">
            <a:avLst/>
          </a:prstGeom>
          <a:ln>
            <a:solidFill>
              <a:schemeClr val="bg1">
                <a:lumMod val="50000"/>
              </a:schemeClr>
            </a:solidFill>
          </a:ln>
          <a:effectLst>
            <a:outerShdw blurRad="50800" dist="38100" dir="8100000" algn="tr" rotWithShape="0">
              <a:prstClr val="black">
                <a:alpha val="40000"/>
              </a:prstClr>
            </a:outerShdw>
          </a:effectLst>
        </p:spPr>
      </p:pic>
      <p:pic>
        <p:nvPicPr>
          <p:cNvPr id="11" name="Picture 10" descr="Screenshot: Extraction of selection marks by Layout in Form Recognizer Studio">
            <a:extLst>
              <a:ext uri="{FF2B5EF4-FFF2-40B4-BE49-F238E27FC236}">
                <a16:creationId xmlns:a16="http://schemas.microsoft.com/office/drawing/2014/main" id="{FBFB459A-63AF-4B85-94C3-77BD71FCD169}"/>
              </a:ext>
            </a:extLst>
          </p:cNvPr>
          <p:cNvPicPr>
            <a:picLocks noChangeAspect="1"/>
          </p:cNvPicPr>
          <p:nvPr/>
        </p:nvPicPr>
        <p:blipFill>
          <a:blip r:embed="rId4"/>
          <a:stretch>
            <a:fillRect/>
          </a:stretch>
        </p:blipFill>
        <p:spPr>
          <a:xfrm>
            <a:off x="9588315" y="1435100"/>
            <a:ext cx="2212000" cy="731290"/>
          </a:xfrm>
          <a:prstGeom prst="rect">
            <a:avLst/>
          </a:prstGeom>
          <a:ln>
            <a:solidFill>
              <a:schemeClr val="bg1">
                <a:lumMod val="50000"/>
              </a:schemeClr>
            </a:solidFill>
          </a:ln>
        </p:spPr>
      </p:pic>
      <p:sp>
        <p:nvSpPr>
          <p:cNvPr id="12" name="Rectangle 11">
            <a:extLst>
              <a:ext uri="{FF2B5EF4-FFF2-40B4-BE49-F238E27FC236}">
                <a16:creationId xmlns:a16="http://schemas.microsoft.com/office/drawing/2014/main" id="{72679E31-217F-493F-9B55-CD0DFDB8FD75}"/>
              </a:ext>
              <a:ext uri="{C183D7F6-B498-43B3-948B-1728B52AA6E4}">
                <adec:decorative xmlns:adec="http://schemas.microsoft.com/office/drawing/2017/decorative" val="1"/>
              </a:ext>
            </a:extLst>
          </p:cNvPr>
          <p:cNvSpPr/>
          <p:nvPr/>
        </p:nvSpPr>
        <p:spPr bwMode="auto">
          <a:xfrm>
            <a:off x="6971440" y="2571320"/>
            <a:ext cx="611891"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D156318-E7FE-49E5-B9E0-270CD26D280D}"/>
              </a:ext>
              <a:ext uri="{C183D7F6-B498-43B3-948B-1728B52AA6E4}">
                <adec:decorative xmlns:adec="http://schemas.microsoft.com/office/drawing/2017/decorative" val="1"/>
              </a:ext>
            </a:extLst>
          </p:cNvPr>
          <p:cNvSpPr/>
          <p:nvPr/>
        </p:nvSpPr>
        <p:spPr bwMode="auto">
          <a:xfrm>
            <a:off x="9873915" y="2317920"/>
            <a:ext cx="1009508"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826A545-B6EF-47F1-BBDC-52CEA342E827}"/>
              </a:ext>
              <a:ext uri="{C183D7F6-B498-43B3-948B-1728B52AA6E4}">
                <adec:decorative xmlns:adec="http://schemas.microsoft.com/office/drawing/2017/decorative" val="1"/>
              </a:ext>
            </a:extLst>
          </p:cNvPr>
          <p:cNvSpPr/>
          <p:nvPr/>
        </p:nvSpPr>
        <p:spPr bwMode="auto">
          <a:xfrm>
            <a:off x="5834441" y="3641554"/>
            <a:ext cx="676362" cy="49730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310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5810-E7D7-458A-B4D1-27855823E314}"/>
              </a:ext>
            </a:extLst>
          </p:cNvPr>
          <p:cNvSpPr>
            <a:spLocks noGrp="1"/>
          </p:cNvSpPr>
          <p:nvPr>
            <p:ph type="title"/>
          </p:nvPr>
        </p:nvSpPr>
        <p:spPr>
          <a:xfrm>
            <a:off x="586740" y="233718"/>
            <a:ext cx="11018520" cy="553998"/>
          </a:xfrm>
        </p:spPr>
        <p:txBody>
          <a:bodyPr>
            <a:normAutofit fontScale="90000"/>
          </a:bodyPr>
          <a:lstStyle/>
          <a:p>
            <a:r>
              <a:rPr lang="en-US"/>
              <a:t>164 languages</a:t>
            </a:r>
          </a:p>
        </p:txBody>
      </p:sp>
      <p:sp>
        <p:nvSpPr>
          <p:cNvPr id="6" name="TextBox 5">
            <a:extLst>
              <a:ext uri="{FF2B5EF4-FFF2-40B4-BE49-F238E27FC236}">
                <a16:creationId xmlns:a16="http://schemas.microsoft.com/office/drawing/2014/main" id="{14290FD7-3848-441E-B6B0-503DE9911FF8}"/>
              </a:ext>
            </a:extLst>
          </p:cNvPr>
          <p:cNvSpPr txBox="1"/>
          <p:nvPr/>
        </p:nvSpPr>
        <p:spPr>
          <a:xfrm>
            <a:off x="613141" y="1011198"/>
            <a:ext cx="1629669" cy="53553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English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French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Italian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German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Spanish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Portuguese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Dutch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Japanese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Korean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Czech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Hungarian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Swedish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Turkish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Norwegian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Cebuano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Fijian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Swahili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Zulu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Afrikaans</a:t>
            </a:r>
          </a:p>
          <a:p>
            <a:pPr lvl="0">
              <a:defRPr/>
            </a:pPr>
            <a:r>
              <a:rPr lang="en-US" sz="1200">
                <a:latin typeface="Calibri" panose="020F0502020204030204"/>
              </a:rPr>
              <a:t>Albanian</a:t>
            </a:r>
          </a:p>
          <a:p>
            <a:pPr lvl="0">
              <a:defRPr/>
            </a:pPr>
            <a:r>
              <a:rPr lang="en-US" sz="1200">
                <a:latin typeface="Calibri" panose="020F0502020204030204"/>
              </a:rPr>
              <a:t>Indonesian</a:t>
            </a:r>
          </a:p>
          <a:p>
            <a:pPr lvl="0">
              <a:defRPr/>
            </a:pPr>
            <a:r>
              <a:rPr lang="en-US" sz="1200">
                <a:latin typeface="Calibri" panose="020F0502020204030204"/>
              </a:rPr>
              <a:t>Malay (Latin script)</a:t>
            </a:r>
          </a:p>
          <a:p>
            <a:pPr lvl="0">
              <a:defRPr/>
            </a:pPr>
            <a:r>
              <a:rPr lang="en-US" sz="1200">
                <a:latin typeface="Calibri" panose="020F0502020204030204"/>
              </a:rPr>
              <a:t>Filipino</a:t>
            </a:r>
          </a:p>
        </p:txBody>
      </p:sp>
      <p:sp>
        <p:nvSpPr>
          <p:cNvPr id="7" name="TextBox 6">
            <a:extLst>
              <a:ext uri="{FF2B5EF4-FFF2-40B4-BE49-F238E27FC236}">
                <a16:creationId xmlns:a16="http://schemas.microsoft.com/office/drawing/2014/main" id="{E794A256-931E-4C3A-8DB6-BC15AA27792E}"/>
              </a:ext>
            </a:extLst>
          </p:cNvPr>
          <p:cNvSpPr txBox="1"/>
          <p:nvPr/>
        </p:nvSpPr>
        <p:spPr>
          <a:xfrm>
            <a:off x="3798125" y="957105"/>
            <a:ext cx="1123679" cy="5909310"/>
          </a:xfrm>
          <a:prstGeom prst="rect">
            <a:avLst/>
          </a:prstGeom>
          <a:noFill/>
        </p:spPr>
        <p:txBody>
          <a:bodyPr wrap="square" lIns="0" tIns="0" rIns="0" bIns="0" rtlCol="0">
            <a:spAutoFit/>
          </a:bodyPr>
          <a:lstStyle/>
          <a:p>
            <a:pPr lvl="0">
              <a:defRPr/>
            </a:pPr>
            <a:r>
              <a:rPr lang="en-US" sz="1200">
                <a:latin typeface="Calibri" panose="020F0502020204030204"/>
              </a:rPr>
              <a:t>Interlingua</a:t>
            </a:r>
          </a:p>
          <a:p>
            <a:pPr lvl="0">
              <a:defRPr/>
            </a:pPr>
            <a:r>
              <a:rPr lang="en-US" sz="1200">
                <a:latin typeface="Calibri" panose="020F0502020204030204"/>
              </a:rPr>
              <a:t>Kabuverdianu</a:t>
            </a:r>
          </a:p>
          <a:p>
            <a:pPr lvl="0">
              <a:defRPr/>
            </a:pPr>
            <a:r>
              <a:rPr lang="en-US" sz="1200">
                <a:latin typeface="Calibri" panose="020F0502020204030204"/>
              </a:rPr>
              <a:t>Cornish</a:t>
            </a:r>
          </a:p>
          <a:p>
            <a:pPr lvl="0">
              <a:defRPr/>
            </a:pPr>
            <a:r>
              <a:rPr lang="en-US" sz="1200">
                <a:latin typeface="Calibri" panose="020F0502020204030204"/>
              </a:rPr>
              <a:t>Hmong Daw (Latin)</a:t>
            </a:r>
          </a:p>
          <a:p>
            <a:pPr lvl="0">
              <a:defRPr/>
            </a:pPr>
            <a:r>
              <a:rPr lang="en-US" sz="1200">
                <a:latin typeface="Calibri" panose="020F0502020204030204"/>
              </a:rPr>
              <a:t>Inuktitut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K’iche’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Yucatec Maya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Estonian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Finnish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Slovenian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Kashubian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Kurdish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Crimean 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Chamorro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Upper Sorbian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Walser</a:t>
            </a:r>
          </a:p>
          <a:p>
            <a:pPr lvl="0">
              <a:defRPr/>
            </a:pPr>
            <a:r>
              <a:rPr lang="en-US" sz="1200">
                <a:latin typeface="Segoe UI" panose="020B0502040204020203" pitchFamily="34" charset="0"/>
              </a:rPr>
              <a:t>Azerbaijani (Latin Script)</a:t>
            </a:r>
            <a:br>
              <a:rPr lang="en-US" sz="1200">
                <a:latin typeface="Calibri" panose="020F0502020204030204"/>
              </a:rPr>
            </a:br>
            <a:r>
              <a:rPr lang="en-US" sz="1200">
                <a:latin typeface="Segoe UI" panose="020B0502040204020203" pitchFamily="34" charset="0"/>
              </a:rPr>
              <a:t>Belarusian (Latin Script)</a:t>
            </a:r>
            <a:br>
              <a:rPr lang="en-US" sz="1200">
                <a:latin typeface="Calibri" panose="020F0502020204030204"/>
              </a:rPr>
            </a:br>
            <a:r>
              <a:rPr lang="en-US" sz="1200">
                <a:latin typeface="Segoe UI" panose="020B0502040204020203" pitchFamily="34" charset="0"/>
              </a:rPr>
              <a:t>Bosnian (Latin Script)</a:t>
            </a:r>
            <a:br>
              <a:rPr lang="en-US" sz="1200">
                <a:latin typeface="Calibri" panose="020F0502020204030204"/>
              </a:rPr>
            </a:br>
            <a:r>
              <a:rPr lang="en-US" sz="1200">
                <a:latin typeface="Segoe UI" panose="020B0502040204020203" pitchFamily="34" charset="0"/>
              </a:rPr>
              <a:t>Croatian</a:t>
            </a:r>
            <a:br>
              <a:rPr lang="en-US" sz="1200">
                <a:latin typeface="Calibri" panose="020F0502020204030204"/>
              </a:rPr>
            </a:br>
            <a:r>
              <a:rPr lang="en-US" sz="1200">
                <a:latin typeface="Segoe UI" panose="020B0502040204020203" pitchFamily="34" charset="0"/>
              </a:rPr>
              <a:t>Faroese</a:t>
            </a:r>
            <a:br>
              <a:rPr lang="en-US" sz="1200">
                <a:latin typeface="Calibri" panose="020F0502020204030204"/>
              </a:rPr>
            </a:br>
            <a:r>
              <a:rPr lang="en-US" sz="1200">
                <a:latin typeface="Segoe UI" panose="020B0502040204020203" pitchFamily="34" charset="0"/>
              </a:rPr>
              <a:t>Gagauz (Latin script)</a:t>
            </a:r>
          </a:p>
          <a:p>
            <a:pPr lvl="0">
              <a:defRPr/>
            </a:pPr>
            <a:r>
              <a:rPr lang="en-US" sz="1200">
                <a:latin typeface="Segoe UI" panose="020B0502040204020203" pitchFamily="34" charset="0"/>
              </a:rPr>
              <a:t>Hawaiian</a:t>
            </a:r>
            <a:br>
              <a:rPr lang="en-US" sz="1200">
                <a:latin typeface="Calibri" panose="020F0502020204030204"/>
              </a:rPr>
            </a:br>
            <a:r>
              <a:rPr lang="en-US" sz="1200">
                <a:latin typeface="Segoe UI" panose="020B0502040204020203" pitchFamily="34" charset="0"/>
              </a:rPr>
              <a:t>Icelandic</a:t>
            </a:r>
            <a:br>
              <a:rPr lang="en-US" sz="1200">
                <a:latin typeface="Calibri" panose="020F0502020204030204"/>
              </a:rPr>
            </a:br>
            <a:r>
              <a:rPr lang="en-US" sz="1200">
                <a:latin typeface="Segoe UI" panose="020B0502040204020203" pitchFamily="34" charset="0"/>
              </a:rPr>
              <a:t>Inari Sami</a:t>
            </a:r>
            <a:endParaRPr kumimoji="0" lang="en-US" sz="1200" b="0" i="0" u="none" strike="noStrike" kern="1200" cap="none" spc="0" normalizeH="0" baseline="0" noProof="0">
              <a:ln>
                <a:noFill/>
              </a:ln>
              <a:effectLst/>
              <a:uLnTx/>
              <a:uFillTx/>
              <a:latin typeface="Calibri" panose="020F0502020204030204"/>
            </a:endParaRPr>
          </a:p>
        </p:txBody>
      </p:sp>
      <p:sp>
        <p:nvSpPr>
          <p:cNvPr id="8" name="TextBox 7">
            <a:extLst>
              <a:ext uri="{FF2B5EF4-FFF2-40B4-BE49-F238E27FC236}">
                <a16:creationId xmlns:a16="http://schemas.microsoft.com/office/drawing/2014/main" id="{3B2D3C25-5139-46B8-9FD8-94A6E64FBE1C}"/>
              </a:ext>
            </a:extLst>
          </p:cNvPr>
          <p:cNvSpPr txBox="1"/>
          <p:nvPr/>
        </p:nvSpPr>
        <p:spPr>
          <a:xfrm>
            <a:off x="2242810" y="918865"/>
            <a:ext cx="1293748" cy="5447645"/>
          </a:xfrm>
          <a:prstGeom prst="rect">
            <a:avLst/>
          </a:prstGeom>
          <a:noFill/>
        </p:spPr>
        <p:txBody>
          <a:bodyPr wrap="square">
            <a:spAutoFit/>
          </a:bodyPr>
          <a:lstStyle/>
          <a:p>
            <a:pPr lvl="0">
              <a:defRPr/>
            </a:pPr>
            <a:r>
              <a:rPr lang="en-US" sz="1200">
                <a:latin typeface="Calibri" panose="020F0502020204030204"/>
              </a:rPr>
              <a:t>Catalan</a:t>
            </a:r>
          </a:p>
          <a:p>
            <a:pPr lvl="0">
              <a:defRPr/>
            </a:pPr>
            <a:r>
              <a:rPr lang="en-US" sz="1200">
                <a:latin typeface="Calibri" panose="020F0502020204030204"/>
              </a:rPr>
              <a:t>Galician</a:t>
            </a:r>
          </a:p>
          <a:p>
            <a:pPr lvl="0">
              <a:defRPr/>
            </a:pPr>
            <a:r>
              <a:rPr lang="en-US" sz="1200">
                <a:latin typeface="Calibri" panose="020F0502020204030204"/>
              </a:rPr>
              <a:t>Basque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Haitian Creole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Irish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Javanese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Scottish Gaelic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Romansh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Luxembourgish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Occitan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Breton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Asturian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Neapolitan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Western Frisian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Corsican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Friulian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Kara-Kalpak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Gilbertese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Bislama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Kachin (Latin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Khasi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Greenlandic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Zhuang</a:t>
            </a:r>
          </a:p>
          <a:p>
            <a:pPr>
              <a:defRPr/>
            </a:pPr>
            <a:r>
              <a:rPr lang="en-US" sz="1200">
                <a:latin typeface="Calibri" panose="020F0502020204030204"/>
              </a:rPr>
              <a:t>Volapük</a:t>
            </a:r>
          </a:p>
        </p:txBody>
      </p:sp>
      <p:sp>
        <p:nvSpPr>
          <p:cNvPr id="10" name="TextBox 9">
            <a:extLst>
              <a:ext uri="{FF2B5EF4-FFF2-40B4-BE49-F238E27FC236}">
                <a16:creationId xmlns:a16="http://schemas.microsoft.com/office/drawing/2014/main" id="{CDFF837B-AA11-40C7-9122-C9E729D0DCF2}"/>
              </a:ext>
            </a:extLst>
          </p:cNvPr>
          <p:cNvSpPr txBox="1"/>
          <p:nvPr/>
        </p:nvSpPr>
        <p:spPr>
          <a:xfrm>
            <a:off x="5356334" y="903080"/>
            <a:ext cx="2152273" cy="6186309"/>
          </a:xfrm>
          <a:prstGeom prst="rect">
            <a:avLst/>
          </a:prstGeom>
          <a:noFill/>
        </p:spPr>
        <p:txBody>
          <a:bodyPr wrap="square">
            <a:spAutoFit/>
          </a:bodyPr>
          <a:lstStyle/>
          <a:p>
            <a:pPr lvl="0"/>
            <a:r>
              <a:rPr lang="en-US" sz="1200">
                <a:latin typeface="Segoe UI" panose="020B0502040204020203" pitchFamily="34" charset="0"/>
              </a:rPr>
              <a:t>Kazakh (Latin Script)</a:t>
            </a:r>
            <a:endParaRPr lang="en-US" sz="1200">
              <a:latin typeface="Calibri" panose="020F0502020204030204"/>
            </a:endParaRPr>
          </a:p>
          <a:p>
            <a:pPr lvl="0">
              <a:defRPr/>
            </a:pPr>
            <a:r>
              <a:rPr lang="en-US" sz="1200">
                <a:latin typeface="Segoe UI" panose="020B0502040204020203" pitchFamily="34" charset="0"/>
              </a:rPr>
              <a:t>Kosraean</a:t>
            </a:r>
            <a:br>
              <a:rPr lang="en-US" sz="1200">
                <a:latin typeface="Calibri" panose="020F0502020204030204"/>
              </a:rPr>
            </a:br>
            <a:r>
              <a:rPr lang="en-US" sz="1200">
                <a:latin typeface="Segoe UI" panose="020B0502040204020203" pitchFamily="34" charset="0"/>
              </a:rPr>
              <a:t>Lakota</a:t>
            </a:r>
            <a:br>
              <a:rPr lang="en-US" sz="1200">
                <a:latin typeface="Calibri" panose="020F0502020204030204"/>
              </a:rPr>
            </a:br>
            <a:r>
              <a:rPr lang="en-US" sz="1200">
                <a:latin typeface="Segoe UI" panose="020B0502040204020203" pitchFamily="34" charset="0"/>
              </a:rPr>
              <a:t>Latin</a:t>
            </a:r>
            <a:br>
              <a:rPr lang="en-US" sz="1200">
                <a:latin typeface="Calibri" panose="020F0502020204030204"/>
              </a:rPr>
            </a:br>
            <a:r>
              <a:rPr lang="en-US" sz="1200">
                <a:latin typeface="Segoe UI" panose="020B0502040204020203" pitchFamily="34" charset="0"/>
              </a:rPr>
              <a:t>Lithuanian</a:t>
            </a:r>
            <a:br>
              <a:rPr lang="en-US" sz="1200">
                <a:latin typeface="Calibri" panose="020F0502020204030204"/>
              </a:rPr>
            </a:br>
            <a:r>
              <a:rPr lang="en-US" sz="1200">
                <a:latin typeface="Segoe UI" panose="020B0502040204020203" pitchFamily="34" charset="0"/>
              </a:rPr>
              <a:t>Lower Sorbian</a:t>
            </a:r>
            <a:br>
              <a:rPr lang="en-US" sz="1200">
                <a:latin typeface="Calibri" panose="020F0502020204030204"/>
              </a:rPr>
            </a:br>
            <a:r>
              <a:rPr lang="en-US" sz="1200" err="1">
                <a:latin typeface="Segoe UI" panose="020B0502040204020203" pitchFamily="34" charset="0"/>
              </a:rPr>
              <a:t>Lule</a:t>
            </a:r>
            <a:r>
              <a:rPr lang="en-US" sz="1200">
                <a:latin typeface="Segoe UI" panose="020B0502040204020203" pitchFamily="34" charset="0"/>
              </a:rPr>
              <a:t> Sami</a:t>
            </a:r>
            <a:br>
              <a:rPr lang="en-US" sz="1200">
                <a:latin typeface="Calibri" panose="020F0502020204030204"/>
              </a:rPr>
            </a:br>
            <a:r>
              <a:rPr lang="en-US" sz="1200">
                <a:latin typeface="Segoe UI" panose="020B0502040204020203" pitchFamily="34" charset="0"/>
              </a:rPr>
              <a:t>Maltese</a:t>
            </a:r>
            <a:br>
              <a:rPr lang="en-US" sz="1200">
                <a:latin typeface="Calibri" panose="020F0502020204030204"/>
              </a:rPr>
            </a:br>
            <a:r>
              <a:rPr lang="en-US" sz="1200" err="1">
                <a:latin typeface="Segoe UI" panose="020B0502040204020203" pitchFamily="34" charset="0"/>
              </a:rPr>
              <a:t>Maori</a:t>
            </a:r>
            <a:endParaRPr lang="en-US" sz="1200">
              <a:latin typeface="Segoe UI" panose="020B0502040204020203" pitchFamily="34" charset="0"/>
            </a:endParaRPr>
          </a:p>
          <a:p>
            <a:pPr lvl="0">
              <a:defRPr/>
            </a:pPr>
            <a:r>
              <a:rPr lang="en-US" sz="1200">
                <a:latin typeface="Segoe UI" panose="020B0502040204020203" pitchFamily="34" charset="0"/>
              </a:rPr>
              <a:t>Montenegrin (Latin Script)</a:t>
            </a:r>
            <a:br>
              <a:rPr lang="en-US" sz="1200">
                <a:latin typeface="Calibri" panose="020F0502020204030204"/>
              </a:rPr>
            </a:br>
            <a:r>
              <a:rPr lang="en-US" sz="1200">
                <a:latin typeface="Segoe UI" panose="020B0502040204020203" pitchFamily="34" charset="0"/>
              </a:rPr>
              <a:t>Niuean</a:t>
            </a:r>
            <a:br>
              <a:rPr lang="en-US" sz="1200">
                <a:latin typeface="Calibri" panose="020F0502020204030204"/>
              </a:rPr>
            </a:br>
            <a:r>
              <a:rPr lang="en-US" sz="1200">
                <a:latin typeface="Segoe UI" panose="020B0502040204020203" pitchFamily="34" charset="0"/>
              </a:rPr>
              <a:t>Northern Sami (Latin script)</a:t>
            </a:r>
            <a:br>
              <a:rPr lang="en-US" sz="1200">
                <a:latin typeface="Calibri" panose="020F0502020204030204"/>
              </a:rPr>
            </a:br>
            <a:r>
              <a:rPr lang="en-US" sz="1200">
                <a:latin typeface="Segoe UI" panose="020B0502040204020203" pitchFamily="34" charset="0"/>
              </a:rPr>
              <a:t>Ripuarian</a:t>
            </a:r>
            <a:br>
              <a:rPr lang="en-US" sz="1200">
                <a:latin typeface="Calibri" panose="020F0502020204030204"/>
              </a:rPr>
            </a:br>
            <a:r>
              <a:rPr lang="en-US" sz="1200">
                <a:latin typeface="Segoe UI" panose="020B0502040204020203" pitchFamily="34" charset="0"/>
              </a:rPr>
              <a:t>Romanian</a:t>
            </a:r>
            <a:br>
              <a:rPr lang="en-US" sz="1200">
                <a:latin typeface="Calibri" panose="020F0502020204030204"/>
              </a:rPr>
            </a:br>
            <a:r>
              <a:rPr lang="en-US" sz="1200">
                <a:latin typeface="Segoe UI" panose="020B0502040204020203" pitchFamily="34" charset="0"/>
              </a:rPr>
              <a:t>Samoan (Latin script)</a:t>
            </a:r>
            <a:br>
              <a:rPr lang="en-US" sz="1200">
                <a:latin typeface="Calibri" panose="020F0502020204030204"/>
              </a:rPr>
            </a:br>
            <a:r>
              <a:rPr lang="en-US" sz="1200">
                <a:latin typeface="Segoe UI" panose="020B0502040204020203" pitchFamily="34" charset="0"/>
              </a:rPr>
              <a:t>Serbian (Latin Script)</a:t>
            </a:r>
            <a:br>
              <a:rPr lang="en-US" sz="1200">
                <a:latin typeface="Calibri" panose="020F0502020204030204"/>
              </a:rPr>
            </a:br>
            <a:r>
              <a:rPr lang="en-US" sz="1200">
                <a:latin typeface="Calibri" panose="020F0502020204030204"/>
              </a:rPr>
              <a:t>Russian</a:t>
            </a:r>
            <a:br>
              <a:rPr lang="en-US" sz="1200">
                <a:latin typeface="Calibri" panose="020F0502020204030204"/>
              </a:rPr>
            </a:br>
            <a:r>
              <a:rPr lang="en-US" sz="1200">
                <a:latin typeface="Calibri" panose="020F0502020204030204"/>
              </a:rPr>
              <a:t>Bulgarian</a:t>
            </a:r>
            <a:br>
              <a:rPr lang="en-US" sz="1200">
                <a:latin typeface="Calibri" panose="020F0502020204030204"/>
              </a:rPr>
            </a:br>
            <a:r>
              <a:rPr lang="en-US" sz="1200">
                <a:latin typeface="Calibri" panose="020F0502020204030204"/>
              </a:rPr>
              <a:t>Ossetic</a:t>
            </a:r>
            <a:br>
              <a:rPr lang="en-US" sz="1200">
                <a:latin typeface="Calibri" panose="020F0502020204030204"/>
              </a:rPr>
            </a:br>
            <a:r>
              <a:rPr lang="en-US" sz="1200">
                <a:latin typeface="Calibri" panose="020F0502020204030204"/>
              </a:rPr>
              <a:t>Kazakh (Cyrillic Script)</a:t>
            </a:r>
            <a:br>
              <a:rPr lang="en-US" sz="1200">
                <a:latin typeface="Calibri" panose="020F0502020204030204"/>
              </a:rPr>
            </a:br>
            <a:r>
              <a:rPr lang="en-US" sz="1200">
                <a:latin typeface="Calibri" panose="020F0502020204030204"/>
              </a:rPr>
              <a:t>Kyrgyz (Cyrillic Script)</a:t>
            </a:r>
            <a:br>
              <a:rPr lang="en-US" sz="1200">
                <a:latin typeface="Calibri" panose="020F0502020204030204"/>
              </a:rPr>
            </a:br>
            <a:r>
              <a:rPr lang="en-US" sz="1200">
                <a:latin typeface="Calibri" panose="020F0502020204030204"/>
              </a:rPr>
              <a:t>Mongolian (Cyrillic Script)</a:t>
            </a:r>
            <a:br>
              <a:rPr lang="en-US" sz="1200">
                <a:latin typeface="Calibri" panose="020F0502020204030204"/>
              </a:rPr>
            </a:br>
            <a:r>
              <a:rPr lang="en-US" sz="1200">
                <a:latin typeface="Calibri" panose="020F0502020204030204"/>
              </a:rPr>
              <a:t>Montenegrin (Cyrillic Script)</a:t>
            </a:r>
            <a:br>
              <a:rPr lang="en-US" sz="1200">
                <a:latin typeface="Calibri" panose="020F0502020204030204"/>
              </a:rPr>
            </a:br>
            <a:r>
              <a:rPr lang="en-US" sz="1200">
                <a:latin typeface="Calibri" panose="020F0502020204030204"/>
              </a:rPr>
              <a:t>Tajik</a:t>
            </a:r>
            <a:br>
              <a:rPr lang="en-US" sz="1200">
                <a:latin typeface="Calibri" panose="020F0502020204030204"/>
              </a:rPr>
            </a:br>
            <a:r>
              <a:rPr lang="en-US" sz="1200">
                <a:latin typeface="Calibri" panose="020F0502020204030204"/>
              </a:rPr>
              <a:t>Uzbek (Cyrillic Script)</a:t>
            </a:r>
            <a:br>
              <a:rPr lang="en-US" sz="1200">
                <a:latin typeface="Calibri" panose="020F0502020204030204"/>
              </a:rPr>
            </a:br>
            <a:r>
              <a:rPr lang="en-US" sz="1200">
                <a:latin typeface="Calibri" panose="020F0502020204030204"/>
              </a:rPr>
              <a:t>Belarusian (Cyrillic Script)</a:t>
            </a:r>
            <a:br>
              <a:rPr lang="en-US" sz="1200">
                <a:latin typeface="Calibri" panose="020F0502020204030204"/>
              </a:rPr>
            </a:br>
            <a:r>
              <a:rPr lang="en-US" sz="1200">
                <a:latin typeface="Calibri" panose="020F0502020204030204"/>
              </a:rPr>
              <a:t>Karachay-Balkar</a:t>
            </a:r>
          </a:p>
          <a:p>
            <a:pPr lvl="0"/>
            <a:r>
              <a:rPr lang="en-US" sz="1200">
                <a:latin typeface="Calibri" panose="020F0502020204030204"/>
              </a:rPr>
              <a:t>Koryak</a:t>
            </a:r>
            <a:br>
              <a:rPr lang="en-US" sz="1200">
                <a:latin typeface="Calibri" panose="020F0502020204030204"/>
              </a:rPr>
            </a:br>
            <a:r>
              <a:rPr lang="en-US" sz="1200">
                <a:latin typeface="Calibri" panose="020F0502020204030204"/>
              </a:rPr>
              <a:t>Buryat (Cyrillic Script)</a:t>
            </a:r>
            <a:br>
              <a:rPr lang="en-US" sz="1200">
                <a:latin typeface="Calibri" panose="020F0502020204030204"/>
              </a:rPr>
            </a:br>
            <a:r>
              <a:rPr lang="en-US" sz="1200">
                <a:latin typeface="Calibri" panose="020F0502020204030204"/>
              </a:rPr>
              <a:t>Tuvan</a:t>
            </a:r>
            <a:br>
              <a:rPr lang="en-US" sz="1200">
                <a:latin typeface="Calibri" panose="020F0502020204030204"/>
              </a:rPr>
            </a:br>
            <a:r>
              <a:rPr lang="en-US" sz="1200">
                <a:latin typeface="Calibri" panose="020F0502020204030204"/>
              </a:rPr>
              <a:t>Kara-Kalpak (Cyrillic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Kumyk</a:t>
            </a:r>
            <a:r>
              <a:rPr kumimoji="0" lang="en-US" sz="1200" b="0" i="0" u="none" strike="noStrike" kern="1200" cap="none" spc="0" normalizeH="0" baseline="0" noProof="0">
                <a:ln>
                  <a:noFill/>
                </a:ln>
                <a:effectLst/>
                <a:uLnTx/>
                <a:uFillTx/>
                <a:latin typeface="Calibri" panose="020F0502020204030204"/>
              </a:rPr>
              <a:t> (Cyrillic Script)</a:t>
            </a:r>
          </a:p>
        </p:txBody>
      </p:sp>
      <p:sp>
        <p:nvSpPr>
          <p:cNvPr id="11" name="TextBox 10">
            <a:extLst>
              <a:ext uri="{FF2B5EF4-FFF2-40B4-BE49-F238E27FC236}">
                <a16:creationId xmlns:a16="http://schemas.microsoft.com/office/drawing/2014/main" id="{00CE08C2-ABA0-41C3-B9F0-D0208F14E601}"/>
              </a:ext>
            </a:extLst>
          </p:cNvPr>
          <p:cNvSpPr txBox="1"/>
          <p:nvPr/>
        </p:nvSpPr>
        <p:spPr>
          <a:xfrm>
            <a:off x="7655746" y="903079"/>
            <a:ext cx="2446552" cy="6186309"/>
          </a:xfrm>
          <a:prstGeom prst="rect">
            <a:avLst/>
          </a:prstGeom>
          <a:noFill/>
        </p:spPr>
        <p:txBody>
          <a:bodyPr wrap="square">
            <a:spAutoFit/>
          </a:bodyPr>
          <a:lstStyle/>
          <a:p>
            <a:pPr lvl="0"/>
            <a:r>
              <a:rPr lang="en-US" sz="1200" err="1">
                <a:latin typeface="Calibri" panose="020F0502020204030204"/>
              </a:rPr>
              <a:t>Nogay</a:t>
            </a:r>
            <a:br>
              <a:rPr lang="en-US" sz="1200">
                <a:latin typeface="Calibri" panose="020F0502020204030204"/>
              </a:rPr>
            </a:br>
            <a:r>
              <a:rPr lang="en-US" sz="1200" err="1">
                <a:latin typeface="Calibri" panose="020F0502020204030204"/>
              </a:rPr>
              <a:t>Erzya</a:t>
            </a:r>
            <a:r>
              <a:rPr lang="en-US" sz="1200">
                <a:latin typeface="Calibri" panose="020F0502020204030204"/>
              </a:rPr>
              <a:t> (Cyrillic Script)</a:t>
            </a:r>
            <a:endParaRPr lang="en-US" sz="1200">
              <a:latin typeface="Segoe UI" panose="020B0502040204020203" pitchFamily="34" charset="0"/>
            </a:endParaRPr>
          </a:p>
          <a:p>
            <a:pPr lvl="0"/>
            <a:r>
              <a:rPr lang="en-US" sz="1200">
                <a:latin typeface="Segoe UI" panose="020B0502040204020203" pitchFamily="34" charset="0"/>
              </a:rPr>
              <a:t>Skolt Sami</a:t>
            </a:r>
            <a:br>
              <a:rPr lang="en-US" sz="1200">
                <a:latin typeface="Calibri" panose="020F0502020204030204"/>
              </a:rPr>
            </a:br>
            <a:r>
              <a:rPr lang="en-US" sz="1200">
                <a:latin typeface="Segoe UI" panose="020B0502040204020203" pitchFamily="34" charset="0"/>
              </a:rPr>
              <a:t>Slovak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Southern Sami</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Tongan</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Turkmen (Latin script)</a:t>
            </a:r>
            <a:br>
              <a:rPr kumimoji="0" lang="en-US" sz="1200" b="0" i="0" u="none" strike="noStrike" kern="1200" cap="none" spc="0" normalizeH="0" baseline="0" noProof="0">
                <a:ln>
                  <a:noFill/>
                </a:ln>
                <a:effectLst/>
                <a:uLnTx/>
                <a:uFillTx/>
                <a:latin typeface="Segoe UI" panose="020B0502040204020203" pitchFamily="34" charset="0"/>
              </a:rPr>
            </a:br>
            <a:r>
              <a:rPr kumimoji="0" lang="en-US" sz="1200" b="0" i="0" u="none" strike="noStrike" kern="1200" cap="none" spc="0" normalizeH="0" baseline="0" noProof="0">
                <a:ln>
                  <a:noFill/>
                </a:ln>
                <a:effectLst/>
                <a:uLnTx/>
                <a:uFillTx/>
                <a:latin typeface="Segoe UI" panose="020B0502040204020203" pitchFamily="34" charset="0"/>
              </a:rPr>
              <a:t>Welsh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Hindi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Marathi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Nepali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Haryanvi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Sanskrit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Bhojpuri-Hindi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Bundeli</a:t>
            </a:r>
            <a:endParaRPr kumimoji="0" lang="en-US" sz="1200" b="0" i="0" u="none" strike="noStrike" kern="1200" cap="none" spc="0" normalizeH="0" baseline="0" noProof="0">
              <a:ln>
                <a:noFill/>
              </a:ln>
              <a:effectLst/>
              <a:uLnTx/>
              <a:uFillTx/>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Angika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Awadhi-Hindi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Bagheli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Mahasu</a:t>
            </a:r>
            <a:r>
              <a:rPr kumimoji="0" lang="en-US" sz="1200" b="0" i="0" u="none" strike="noStrike" kern="1200" cap="none" spc="0" normalizeH="0" baseline="0" noProof="0">
                <a:ln>
                  <a:noFill/>
                </a:ln>
                <a:effectLst/>
                <a:uLnTx/>
                <a:uFillTx/>
                <a:latin typeface="Calibri" panose="020F0502020204030204"/>
              </a:rPr>
              <a:t> Pahari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Brajbha</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Bodo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Dhimal</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Dogri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Gondi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Gurung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Halbi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Chhattisgarhi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Ho(</a:t>
            </a:r>
            <a:r>
              <a:rPr kumimoji="0" lang="en-US" sz="1200" b="0" i="0" u="none" strike="noStrike" kern="1200" cap="none" spc="0" normalizeH="0" baseline="0" noProof="0" err="1">
                <a:ln>
                  <a:noFill/>
                </a:ln>
                <a:effectLst/>
                <a:uLnTx/>
                <a:uFillTx/>
                <a:latin typeface="Calibri" panose="020F0502020204030204"/>
              </a:rPr>
              <a:t>Devanagiri</a:t>
            </a:r>
            <a:r>
              <a:rPr kumimoji="0" lang="en-US" sz="1200" b="0" i="0" u="none" strike="noStrike" kern="1200" cap="none" spc="0" normalizeH="0" baseline="0" noProof="0">
                <a:ln>
                  <a:noFill/>
                </a:ln>
                <a:effectLst/>
                <a:uLnTx/>
                <a:uFillTx/>
                <a:latin typeface="Calibri" panose="020F0502020204030204"/>
              </a:rPr>
              <a:t>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Jaunsari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Korku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Khaling</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ndParaRPr>
          </a:p>
        </p:txBody>
      </p:sp>
      <p:sp>
        <p:nvSpPr>
          <p:cNvPr id="12" name="TextBox 11">
            <a:extLst>
              <a:ext uri="{FF2B5EF4-FFF2-40B4-BE49-F238E27FC236}">
                <a16:creationId xmlns:a16="http://schemas.microsoft.com/office/drawing/2014/main" id="{6E7C79D3-8C36-4FFD-A223-F15135D00D69}"/>
              </a:ext>
            </a:extLst>
          </p:cNvPr>
          <p:cNvSpPr txBox="1"/>
          <p:nvPr/>
        </p:nvSpPr>
        <p:spPr>
          <a:xfrm>
            <a:off x="10105997" y="903080"/>
            <a:ext cx="1957919" cy="1754326"/>
          </a:xfrm>
          <a:prstGeom prst="rect">
            <a:avLst/>
          </a:prstGeom>
          <a:noFill/>
        </p:spPr>
        <p:txBody>
          <a:bodyPr wrap="square">
            <a:spAutoFit/>
          </a:bodyPr>
          <a:lstStyle/>
          <a:p>
            <a:pPr lvl="0">
              <a:defRPr/>
            </a:pPr>
            <a:r>
              <a:rPr lang="en-US" sz="1200" err="1">
                <a:latin typeface="Calibri" panose="020F0502020204030204"/>
              </a:rPr>
              <a:t>Malto</a:t>
            </a:r>
            <a:r>
              <a:rPr lang="en-US" sz="1200">
                <a:latin typeface="Calibri" panose="020F0502020204030204"/>
              </a:rPr>
              <a:t>(Devanagari Script)</a:t>
            </a:r>
          </a:p>
          <a:p>
            <a:pPr lvl="0">
              <a:defRPr/>
            </a:pPr>
            <a:r>
              <a:rPr lang="en-US" sz="1200">
                <a:latin typeface="Calibri" panose="020F0502020204030204"/>
              </a:rPr>
              <a:t>Kurukh (Devanagari Script)</a:t>
            </a:r>
          </a:p>
          <a:p>
            <a:r>
              <a:rPr lang="en-US" sz="1200" err="1">
                <a:latin typeface="Calibri" panose="020F0502020204030204"/>
              </a:rPr>
              <a:t>Chamling</a:t>
            </a:r>
            <a:endParaRPr lang="en-US" sz="120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Santali(Devanagari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Sadri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Sirmauri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Thangmi</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Kangri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Sherpa (Devanagari Script)</a:t>
            </a:r>
          </a:p>
        </p:txBody>
      </p:sp>
      <p:sp>
        <p:nvSpPr>
          <p:cNvPr id="13" name="TextBox 12">
            <a:extLst>
              <a:ext uri="{FF2B5EF4-FFF2-40B4-BE49-F238E27FC236}">
                <a16:creationId xmlns:a16="http://schemas.microsoft.com/office/drawing/2014/main" id="{0417D424-CE30-44FD-8E48-C4A36DE29399}"/>
              </a:ext>
            </a:extLst>
          </p:cNvPr>
          <p:cNvSpPr txBox="1"/>
          <p:nvPr/>
        </p:nvSpPr>
        <p:spPr>
          <a:xfrm>
            <a:off x="10102298" y="2591101"/>
            <a:ext cx="1816931" cy="20005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rPr>
              <a:t>Arabic</a:t>
            </a:r>
            <a:endParaRPr kumimoji="0" lang="en-US" sz="1200" b="0" i="0" u="none" strike="noStrike" kern="1200" cap="none" spc="0" normalizeH="0" baseline="0" noProof="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Kurdish (</a:t>
            </a:r>
            <a:r>
              <a:rPr kumimoji="0" lang="en-US" sz="1200" b="0" i="0" u="none" strike="noStrike" kern="1200" cap="none" spc="0" normalizeH="0" baseline="0" noProof="0" err="1">
                <a:ln>
                  <a:noFill/>
                </a:ln>
                <a:effectLst/>
                <a:uLnTx/>
                <a:uFillTx/>
                <a:latin typeface="Calibri" panose="020F0502020204030204"/>
                <a:ea typeface="+mn-ea"/>
                <a:cs typeface="+mn-cs"/>
              </a:rPr>
              <a:t>ku</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Panjabi (pa)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Persian (fa)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Dari (prs)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Pushto (</a:t>
            </a:r>
            <a:r>
              <a:rPr kumimoji="0" lang="en-US" sz="1200" b="0" i="0" u="none" strike="noStrike" kern="1200" cap="none" spc="0" normalizeH="0" baseline="0" noProof="0" err="1">
                <a:ln>
                  <a:noFill/>
                </a:ln>
                <a:effectLst/>
                <a:uLnTx/>
                <a:uFillTx/>
                <a:latin typeface="Calibri" panose="020F0502020204030204"/>
                <a:ea typeface="+mn-ea"/>
                <a:cs typeface="+mn-cs"/>
              </a:rPr>
              <a:t>ps</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Somali (so)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Uyghur (ug)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Urdu(</a:t>
            </a:r>
            <a:r>
              <a:rPr kumimoji="0" lang="en-US" sz="1200" b="0" i="0" u="none" strike="noStrike" kern="1200" cap="none" spc="0" normalizeH="0" baseline="0" noProof="0" err="1">
                <a:ln>
                  <a:noFill/>
                </a:ln>
                <a:effectLst/>
                <a:uLnTx/>
                <a:uFillTx/>
                <a:latin typeface="Calibri" panose="020F0502020204030204"/>
                <a:ea typeface="+mn-ea"/>
                <a:cs typeface="+mn-cs"/>
              </a:rPr>
              <a:t>ur</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a:t>
            </a:r>
            <a:r>
              <a:rPr kumimoji="0" lang="en-US" sz="1200" b="0" i="0" u="none" strike="noStrike" kern="1200" cap="none" spc="0" normalizeH="0" baseline="0" noProof="0" err="1">
                <a:ln>
                  <a:noFill/>
                </a:ln>
                <a:effectLst/>
                <a:uLnTx/>
                <a:uFillTx/>
                <a:latin typeface="Calibri" panose="020F0502020204030204"/>
                <a:ea typeface="+mn-ea"/>
                <a:cs typeface="+mn-cs"/>
              </a:rPr>
              <a:t>uz</a:t>
            </a:r>
            <a:r>
              <a:rPr kumimoji="0" lang="en-US" sz="1200" b="0" i="0" u="none" strike="noStrike" kern="1200" cap="none" spc="0" normalizeH="0" baseline="0" noProof="0">
                <a:ln>
                  <a:noFill/>
                </a:ln>
                <a:effectLst/>
                <a:uLnTx/>
                <a:uFillTx/>
                <a:latin typeface="Calibri" panose="020F0502020204030204"/>
                <a:ea typeface="+mn-ea"/>
                <a:cs typeface="+mn-cs"/>
              </a:rPr>
              <a:t>)</a:t>
            </a:r>
          </a:p>
        </p:txBody>
      </p:sp>
    </p:spTree>
    <p:extLst>
      <p:ext uri="{BB962C8B-B14F-4D97-AF65-F5344CB8AC3E}">
        <p14:creationId xmlns:p14="http://schemas.microsoft.com/office/powerpoint/2010/main" val="422797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Train a custom model</a:t>
            </a:r>
            <a:br>
              <a:rPr lang="en-US"/>
            </a:br>
            <a:r>
              <a:rPr lang="en-US" sz="2400"/>
              <a:t>Template and Neural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99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C67-1BEB-4C03-8CFC-1D411C9FF1FD}"/>
              </a:ext>
            </a:extLst>
          </p:cNvPr>
          <p:cNvSpPr>
            <a:spLocks noGrp="1"/>
          </p:cNvSpPr>
          <p:nvPr>
            <p:ph type="title"/>
          </p:nvPr>
        </p:nvSpPr>
        <p:spPr/>
        <p:txBody>
          <a:bodyPr/>
          <a:lstStyle/>
          <a:p>
            <a:r>
              <a:rPr lang="en-US"/>
              <a:t>Forms or Documents </a:t>
            </a:r>
          </a:p>
        </p:txBody>
      </p:sp>
      <p:sp>
        <p:nvSpPr>
          <p:cNvPr id="4" name="Arrow: Right 3" descr="Template models">
            <a:extLst>
              <a:ext uri="{FF2B5EF4-FFF2-40B4-BE49-F238E27FC236}">
                <a16:creationId xmlns:a16="http://schemas.microsoft.com/office/drawing/2014/main" id="{7CFAFD49-311C-49E0-A8AA-BE755C7D5D24}"/>
              </a:ext>
            </a:extLst>
          </p:cNvPr>
          <p:cNvSpPr/>
          <p:nvPr/>
        </p:nvSpPr>
        <p:spPr bwMode="auto">
          <a:xfrm>
            <a:off x="52939" y="5630888"/>
            <a:ext cx="5377382" cy="547630"/>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pic>
        <p:nvPicPr>
          <p:cNvPr id="8" name="Picture 7" descr="Example of unstructured document">
            <a:extLst>
              <a:ext uri="{FF2B5EF4-FFF2-40B4-BE49-F238E27FC236}">
                <a16:creationId xmlns:a16="http://schemas.microsoft.com/office/drawing/2014/main" id="{4861CA05-F87C-44A8-AFEA-DFBFF7B77F53}"/>
              </a:ext>
            </a:extLst>
          </p:cNvPr>
          <p:cNvPicPr>
            <a:picLocks noChangeAspect="1"/>
          </p:cNvPicPr>
          <p:nvPr/>
        </p:nvPicPr>
        <p:blipFill>
          <a:blip r:embed="rId2"/>
          <a:stretch>
            <a:fillRect/>
          </a:stretch>
        </p:blipFill>
        <p:spPr>
          <a:xfrm>
            <a:off x="8422158" y="1462549"/>
            <a:ext cx="3465191" cy="4100766"/>
          </a:xfrm>
          <a:prstGeom prst="rect">
            <a:avLst/>
          </a:prstGeom>
        </p:spPr>
      </p:pic>
      <p:pic>
        <p:nvPicPr>
          <p:cNvPr id="10" name="Picture 9" descr="Example of semi-structured document">
            <a:extLst>
              <a:ext uri="{FF2B5EF4-FFF2-40B4-BE49-F238E27FC236}">
                <a16:creationId xmlns:a16="http://schemas.microsoft.com/office/drawing/2014/main" id="{94F26DD7-E298-4927-B214-ED292507C50A}"/>
              </a:ext>
            </a:extLst>
          </p:cNvPr>
          <p:cNvPicPr>
            <a:picLocks noChangeAspect="1"/>
          </p:cNvPicPr>
          <p:nvPr/>
        </p:nvPicPr>
        <p:blipFill>
          <a:blip r:embed="rId3"/>
          <a:stretch>
            <a:fillRect/>
          </a:stretch>
        </p:blipFill>
        <p:spPr>
          <a:xfrm>
            <a:off x="4363633" y="1476274"/>
            <a:ext cx="3465190" cy="4103854"/>
          </a:xfrm>
          <a:prstGeom prst="rect">
            <a:avLst/>
          </a:prstGeom>
        </p:spPr>
      </p:pic>
      <p:pic>
        <p:nvPicPr>
          <p:cNvPr id="12" name="Picture 11" descr="Example of structured document">
            <a:extLst>
              <a:ext uri="{FF2B5EF4-FFF2-40B4-BE49-F238E27FC236}">
                <a16:creationId xmlns:a16="http://schemas.microsoft.com/office/drawing/2014/main" id="{9C4B7554-F1CE-40F0-962D-97012F40C23F}"/>
              </a:ext>
            </a:extLst>
          </p:cNvPr>
          <p:cNvPicPr>
            <a:picLocks noChangeAspect="1"/>
          </p:cNvPicPr>
          <p:nvPr/>
        </p:nvPicPr>
        <p:blipFill>
          <a:blip r:embed="rId4"/>
          <a:stretch>
            <a:fillRect/>
          </a:stretch>
        </p:blipFill>
        <p:spPr>
          <a:xfrm>
            <a:off x="304650" y="1474074"/>
            <a:ext cx="3465189" cy="4087368"/>
          </a:xfrm>
          <a:prstGeom prst="rect">
            <a:avLst/>
          </a:prstGeom>
        </p:spPr>
      </p:pic>
      <p:sp>
        <p:nvSpPr>
          <p:cNvPr id="13" name="Rectangle 12">
            <a:extLst>
              <a:ext uri="{FF2B5EF4-FFF2-40B4-BE49-F238E27FC236}">
                <a16:creationId xmlns:a16="http://schemas.microsoft.com/office/drawing/2014/main" id="{FD3F4EFE-36CE-404B-B0A4-1CDF002BD774}"/>
              </a:ext>
            </a:extLst>
          </p:cNvPr>
          <p:cNvSpPr/>
          <p:nvPr/>
        </p:nvSpPr>
        <p:spPr bwMode="auto">
          <a:xfrm>
            <a:off x="1699925" y="5114175"/>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Structured</a:t>
            </a:r>
          </a:p>
        </p:txBody>
      </p:sp>
      <p:sp>
        <p:nvSpPr>
          <p:cNvPr id="15" name="Rectangle 14">
            <a:extLst>
              <a:ext uri="{FF2B5EF4-FFF2-40B4-BE49-F238E27FC236}">
                <a16:creationId xmlns:a16="http://schemas.microsoft.com/office/drawing/2014/main" id="{48B16DD5-0995-4E3D-9E87-B4EB2920C769}"/>
              </a:ext>
            </a:extLst>
          </p:cNvPr>
          <p:cNvSpPr/>
          <p:nvPr/>
        </p:nvSpPr>
        <p:spPr bwMode="auto">
          <a:xfrm>
            <a:off x="5899371" y="5129084"/>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Semi-Structured</a:t>
            </a:r>
          </a:p>
        </p:txBody>
      </p:sp>
      <p:sp>
        <p:nvSpPr>
          <p:cNvPr id="17" name="Rectangle 16">
            <a:extLst>
              <a:ext uri="{FF2B5EF4-FFF2-40B4-BE49-F238E27FC236}">
                <a16:creationId xmlns:a16="http://schemas.microsoft.com/office/drawing/2014/main" id="{7F16EFF6-1145-4106-B1F0-2837601E23EC}"/>
              </a:ext>
            </a:extLst>
          </p:cNvPr>
          <p:cNvSpPr/>
          <p:nvPr/>
        </p:nvSpPr>
        <p:spPr bwMode="auto">
          <a:xfrm>
            <a:off x="9899787" y="5142672"/>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Unstructured</a:t>
            </a:r>
          </a:p>
        </p:txBody>
      </p:sp>
      <p:sp>
        <p:nvSpPr>
          <p:cNvPr id="24" name="Arrow: Left 23" descr="Neural models coverage">
            <a:extLst>
              <a:ext uri="{FF2B5EF4-FFF2-40B4-BE49-F238E27FC236}">
                <a16:creationId xmlns:a16="http://schemas.microsoft.com/office/drawing/2014/main" id="{4CD81486-7283-497F-913C-D8A176D8CD49}"/>
              </a:ext>
            </a:extLst>
          </p:cNvPr>
          <p:cNvSpPr/>
          <p:nvPr/>
        </p:nvSpPr>
        <p:spPr bwMode="auto">
          <a:xfrm>
            <a:off x="1731632" y="6050502"/>
            <a:ext cx="10363867" cy="548640"/>
          </a:xfrm>
          <a:prstGeom prst="leftArrow">
            <a:avLst/>
          </a:prstGeom>
          <a:gradFill flip="none" rotWithShape="1">
            <a:gsLst>
              <a:gs pos="0">
                <a:srgbClr val="AD7E00">
                  <a:shade val="30000"/>
                  <a:satMod val="115000"/>
                </a:srgbClr>
              </a:gs>
              <a:gs pos="50000">
                <a:srgbClr val="AD7E00">
                  <a:shade val="67500"/>
                  <a:satMod val="115000"/>
                </a:srgbClr>
              </a:gs>
              <a:gs pos="100000">
                <a:srgbClr val="AD7E00">
                  <a:shade val="100000"/>
                  <a:satMod val="115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3F8AD7BF-880B-452F-B2A7-386055943E9F}"/>
              </a:ext>
            </a:extLst>
          </p:cNvPr>
          <p:cNvSpPr txBox="1"/>
          <p:nvPr/>
        </p:nvSpPr>
        <p:spPr>
          <a:xfrm>
            <a:off x="10418531" y="6186322"/>
            <a:ext cx="946411" cy="276999"/>
          </a:xfrm>
          <a:prstGeom prst="rect">
            <a:avLst/>
          </a:prstGeom>
          <a:noFill/>
        </p:spPr>
        <p:txBody>
          <a:bodyPr wrap="square" tIns="0" bIns="0">
            <a:spAutoFit/>
          </a:bodyPr>
          <a:lstStyle/>
          <a:p>
            <a:r>
              <a:rPr lang="en-US" sz="1800">
                <a:solidFill>
                  <a:schemeClr val="bg1"/>
                </a:solidFill>
                <a:ea typeface="Segoe UI" pitchFamily="34" charset="0"/>
                <a:cs typeface="Segoe UI" pitchFamily="34" charset="0"/>
              </a:rPr>
              <a:t>Neural</a:t>
            </a:r>
            <a:endParaRPr lang="en-US">
              <a:solidFill>
                <a:schemeClr val="bg1"/>
              </a:solidFill>
            </a:endParaRPr>
          </a:p>
        </p:txBody>
      </p:sp>
      <p:sp>
        <p:nvSpPr>
          <p:cNvPr id="3" name="TextBox 2">
            <a:extLst>
              <a:ext uri="{FF2B5EF4-FFF2-40B4-BE49-F238E27FC236}">
                <a16:creationId xmlns:a16="http://schemas.microsoft.com/office/drawing/2014/main" id="{3FEA031B-B32A-13D8-7432-9CD98185B449}"/>
              </a:ext>
            </a:extLst>
          </p:cNvPr>
          <p:cNvSpPr txBox="1"/>
          <p:nvPr/>
        </p:nvSpPr>
        <p:spPr>
          <a:xfrm>
            <a:off x="304650" y="5766203"/>
            <a:ext cx="1395275" cy="276999"/>
          </a:xfrm>
          <a:prstGeom prst="rect">
            <a:avLst/>
          </a:prstGeom>
          <a:noFill/>
        </p:spPr>
        <p:txBody>
          <a:bodyPr wrap="square" tIns="0" bIns="0">
            <a:spAutoFit/>
          </a:bodyPr>
          <a:lstStyle/>
          <a:p>
            <a:r>
              <a:rPr lang="en-US">
                <a:solidFill>
                  <a:schemeClr val="bg1"/>
                </a:solidFill>
                <a:cs typeface="Segoe UI" pitchFamily="34" charset="0"/>
              </a:rPr>
              <a:t>Template</a:t>
            </a:r>
            <a:endParaRPr lang="en-US">
              <a:solidFill>
                <a:schemeClr val="bg1"/>
              </a:solidFill>
            </a:endParaRPr>
          </a:p>
        </p:txBody>
      </p:sp>
    </p:spTree>
    <p:extLst>
      <p:ext uri="{BB962C8B-B14F-4D97-AF65-F5344CB8AC3E}">
        <p14:creationId xmlns:p14="http://schemas.microsoft.com/office/powerpoint/2010/main" val="3085807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50201-CA6C-4531-AF49-51440C33B926}"/>
              </a:ext>
            </a:extLst>
          </p:cNvPr>
          <p:cNvSpPr>
            <a:spLocks noGrp="1"/>
          </p:cNvSpPr>
          <p:nvPr>
            <p:ph type="title"/>
          </p:nvPr>
        </p:nvSpPr>
        <p:spPr/>
        <p:txBody>
          <a:bodyPr wrap="square" anchor="t">
            <a:normAutofit/>
          </a:bodyPr>
          <a:lstStyle/>
          <a:p>
            <a:r>
              <a:rPr lang="en-US"/>
              <a:t>Train a custom model</a:t>
            </a:r>
          </a:p>
        </p:txBody>
      </p:sp>
      <p:graphicFrame>
        <p:nvGraphicFramePr>
          <p:cNvPr id="3" name="Content Placeholder 2">
            <a:extLst>
              <a:ext uri="{FF2B5EF4-FFF2-40B4-BE49-F238E27FC236}">
                <a16:creationId xmlns:a16="http://schemas.microsoft.com/office/drawing/2014/main" id="{48A7B602-4872-4476-95F1-693C8BC4DD87}"/>
              </a:ext>
              <a:ext uri="{C183D7F6-B498-43B3-948B-1728B52AA6E4}">
                <adec:decorative xmlns:adec="http://schemas.microsoft.com/office/drawing/2017/decorative" val="1"/>
              </a:ext>
            </a:extLst>
          </p:cNvPr>
          <p:cNvGraphicFramePr>
            <a:graphicFrameLocks noGrp="1"/>
          </p:cNvGraphicFramePr>
          <p:nvPr>
            <p:ph sz="quarter" idx="4294967295"/>
          </p:nvPr>
        </p:nvGraphicFramePr>
        <p:xfrm>
          <a:off x="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22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6FCE-788E-43CB-B7CF-5CA7F01409EE}"/>
              </a:ext>
            </a:extLst>
          </p:cNvPr>
          <p:cNvSpPr>
            <a:spLocks noGrp="1"/>
          </p:cNvSpPr>
          <p:nvPr>
            <p:ph type="title"/>
          </p:nvPr>
        </p:nvSpPr>
        <p:spPr/>
        <p:txBody>
          <a:bodyPr/>
          <a:lstStyle/>
          <a:p>
            <a:r>
              <a:rPr lang="en-US"/>
              <a:t>Choosing the right model</a:t>
            </a:r>
          </a:p>
        </p:txBody>
      </p:sp>
      <p:sp>
        <p:nvSpPr>
          <p:cNvPr id="13" name="Rectangle 12" descr="List outline">
            <a:extLst>
              <a:ext uri="{FF2B5EF4-FFF2-40B4-BE49-F238E27FC236}">
                <a16:creationId xmlns:a16="http://schemas.microsoft.com/office/drawing/2014/main" id="{BFE2EABD-009E-4177-964F-6A4A3024E976}"/>
              </a:ext>
            </a:extLst>
          </p:cNvPr>
          <p:cNvSpPr/>
          <p:nvPr/>
        </p:nvSpPr>
        <p:spPr>
          <a:xfrm>
            <a:off x="994903" y="2012256"/>
            <a:ext cx="700839" cy="6998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6F695EF8-713B-449B-9969-B65D1B09E728}"/>
              </a:ext>
            </a:extLst>
          </p:cNvPr>
          <p:cNvSpPr txBox="1"/>
          <p:nvPr/>
        </p:nvSpPr>
        <p:spPr>
          <a:xfrm>
            <a:off x="1865549" y="2208312"/>
            <a:ext cx="1022268" cy="307777"/>
          </a:xfrm>
          <a:prstGeom prst="rect">
            <a:avLst/>
          </a:prstGeom>
          <a:noFill/>
        </p:spPr>
        <p:txBody>
          <a:bodyPr wrap="none" lIns="0" tIns="0" rIns="0" bIns="0" rtlCol="0">
            <a:spAutoFit/>
          </a:bodyPr>
          <a:lstStyle/>
          <a:p>
            <a:pPr algn="l"/>
            <a:r>
              <a:rPr lang="en-US" sz="2000"/>
              <a:t>Structure</a:t>
            </a:r>
          </a:p>
        </p:txBody>
      </p:sp>
      <p:sp>
        <p:nvSpPr>
          <p:cNvPr id="15" name="Rectangle 14" descr="Stopwatch">
            <a:extLst>
              <a:ext uri="{FF2B5EF4-FFF2-40B4-BE49-F238E27FC236}">
                <a16:creationId xmlns:a16="http://schemas.microsoft.com/office/drawing/2014/main" id="{684A3738-1D7A-463C-A112-6EC7EC541573}"/>
              </a:ext>
            </a:extLst>
          </p:cNvPr>
          <p:cNvSpPr/>
          <p:nvPr/>
        </p:nvSpPr>
        <p:spPr>
          <a:xfrm>
            <a:off x="994903" y="2793851"/>
            <a:ext cx="700839" cy="7008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8874FFCE-8601-494E-9E79-95257477A5E5}"/>
              </a:ext>
            </a:extLst>
          </p:cNvPr>
          <p:cNvSpPr txBox="1"/>
          <p:nvPr/>
        </p:nvSpPr>
        <p:spPr>
          <a:xfrm>
            <a:off x="1865549" y="2990381"/>
            <a:ext cx="1522981" cy="307777"/>
          </a:xfrm>
          <a:prstGeom prst="rect">
            <a:avLst/>
          </a:prstGeom>
          <a:noFill/>
        </p:spPr>
        <p:txBody>
          <a:bodyPr wrap="none" lIns="0" tIns="0" rIns="0" bIns="0" rtlCol="0">
            <a:spAutoFit/>
          </a:bodyPr>
          <a:lstStyle/>
          <a:p>
            <a:pPr algn="l"/>
            <a:r>
              <a:rPr lang="en-US" sz="2000"/>
              <a:t>Training Time</a:t>
            </a:r>
          </a:p>
        </p:txBody>
      </p:sp>
      <p:sp>
        <p:nvSpPr>
          <p:cNvPr id="18" name="Rectangle 17" descr="Key">
            <a:extLst>
              <a:ext uri="{FF2B5EF4-FFF2-40B4-BE49-F238E27FC236}">
                <a16:creationId xmlns:a16="http://schemas.microsoft.com/office/drawing/2014/main" id="{E1B8158E-B1B2-442E-8232-228C7329389A}"/>
              </a:ext>
            </a:extLst>
          </p:cNvPr>
          <p:cNvSpPr/>
          <p:nvPr/>
        </p:nvSpPr>
        <p:spPr>
          <a:xfrm>
            <a:off x="994902" y="3579025"/>
            <a:ext cx="700839" cy="70083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ectangle 18" descr="Workflow">
            <a:extLst>
              <a:ext uri="{FF2B5EF4-FFF2-40B4-BE49-F238E27FC236}">
                <a16:creationId xmlns:a16="http://schemas.microsoft.com/office/drawing/2014/main" id="{86BB6B25-17D1-497B-B74C-68E0F0982C7D}"/>
              </a:ext>
            </a:extLst>
          </p:cNvPr>
          <p:cNvSpPr/>
          <p:nvPr/>
        </p:nvSpPr>
        <p:spPr>
          <a:xfrm>
            <a:off x="1015923" y="4361571"/>
            <a:ext cx="700839" cy="70083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19" descr="Sign Language">
            <a:extLst>
              <a:ext uri="{FF2B5EF4-FFF2-40B4-BE49-F238E27FC236}">
                <a16:creationId xmlns:a16="http://schemas.microsoft.com/office/drawing/2014/main" id="{EBD3E19C-0B98-44F0-8F98-16D2D1AAA849}"/>
              </a:ext>
            </a:extLst>
          </p:cNvPr>
          <p:cNvSpPr/>
          <p:nvPr/>
        </p:nvSpPr>
        <p:spPr>
          <a:xfrm>
            <a:off x="1015923" y="5144117"/>
            <a:ext cx="700839" cy="70083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angle 20" descr="Bullseye">
            <a:extLst>
              <a:ext uri="{FF2B5EF4-FFF2-40B4-BE49-F238E27FC236}">
                <a16:creationId xmlns:a16="http://schemas.microsoft.com/office/drawing/2014/main" id="{31C3A71A-D30C-4CC4-A2E8-457F489307FF}"/>
              </a:ext>
            </a:extLst>
          </p:cNvPr>
          <p:cNvSpPr/>
          <p:nvPr/>
        </p:nvSpPr>
        <p:spPr>
          <a:xfrm>
            <a:off x="1015923" y="5931919"/>
            <a:ext cx="700839" cy="70083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4514E2D5-FC7E-4954-965E-A12B34FA72AA}"/>
              </a:ext>
            </a:extLst>
          </p:cNvPr>
          <p:cNvSpPr txBox="1"/>
          <p:nvPr/>
        </p:nvSpPr>
        <p:spPr>
          <a:xfrm>
            <a:off x="1827707" y="3775555"/>
            <a:ext cx="951992" cy="307777"/>
          </a:xfrm>
          <a:prstGeom prst="rect">
            <a:avLst/>
          </a:prstGeom>
          <a:noFill/>
        </p:spPr>
        <p:txBody>
          <a:bodyPr wrap="none" lIns="0" tIns="0" rIns="0" bIns="0" rtlCol="0">
            <a:spAutoFit/>
          </a:bodyPr>
          <a:lstStyle/>
          <a:p>
            <a:pPr algn="l"/>
            <a:r>
              <a:rPr lang="en-US" sz="2000"/>
              <a:t>Features</a:t>
            </a:r>
          </a:p>
        </p:txBody>
      </p:sp>
      <p:sp>
        <p:nvSpPr>
          <p:cNvPr id="25" name="TextBox 24">
            <a:extLst>
              <a:ext uri="{FF2B5EF4-FFF2-40B4-BE49-F238E27FC236}">
                <a16:creationId xmlns:a16="http://schemas.microsoft.com/office/drawing/2014/main" id="{EC54F183-D2B5-46C4-BFC5-BACBD95BEB4E}"/>
              </a:ext>
            </a:extLst>
          </p:cNvPr>
          <p:cNvSpPr txBox="1"/>
          <p:nvPr/>
        </p:nvSpPr>
        <p:spPr>
          <a:xfrm>
            <a:off x="1865549" y="4558101"/>
            <a:ext cx="1106906" cy="307777"/>
          </a:xfrm>
          <a:prstGeom prst="rect">
            <a:avLst/>
          </a:prstGeom>
          <a:noFill/>
        </p:spPr>
        <p:txBody>
          <a:bodyPr wrap="none" lIns="0" tIns="0" rIns="0" bIns="0" rtlCol="0">
            <a:spAutoFit/>
          </a:bodyPr>
          <a:lstStyle/>
          <a:p>
            <a:pPr algn="l"/>
            <a:r>
              <a:rPr lang="en-US" sz="2000"/>
              <a:t>Variations</a:t>
            </a:r>
          </a:p>
        </p:txBody>
      </p:sp>
      <p:sp>
        <p:nvSpPr>
          <p:cNvPr id="27" name="TextBox 26">
            <a:extLst>
              <a:ext uri="{FF2B5EF4-FFF2-40B4-BE49-F238E27FC236}">
                <a16:creationId xmlns:a16="http://schemas.microsoft.com/office/drawing/2014/main" id="{9B68FE16-EE7F-46E6-A770-2DF207953498}"/>
              </a:ext>
            </a:extLst>
          </p:cNvPr>
          <p:cNvSpPr txBox="1"/>
          <p:nvPr/>
        </p:nvSpPr>
        <p:spPr>
          <a:xfrm>
            <a:off x="1865549" y="5340647"/>
            <a:ext cx="1216680" cy="307777"/>
          </a:xfrm>
          <a:prstGeom prst="rect">
            <a:avLst/>
          </a:prstGeom>
          <a:noFill/>
        </p:spPr>
        <p:txBody>
          <a:bodyPr wrap="none" lIns="0" tIns="0" rIns="0" bIns="0" rtlCol="0">
            <a:spAutoFit/>
          </a:bodyPr>
          <a:lstStyle/>
          <a:p>
            <a:pPr algn="l"/>
            <a:r>
              <a:rPr lang="en-US" sz="2000"/>
              <a:t>Languages</a:t>
            </a:r>
          </a:p>
        </p:txBody>
      </p:sp>
      <p:sp>
        <p:nvSpPr>
          <p:cNvPr id="29" name="TextBox 28">
            <a:extLst>
              <a:ext uri="{FF2B5EF4-FFF2-40B4-BE49-F238E27FC236}">
                <a16:creationId xmlns:a16="http://schemas.microsoft.com/office/drawing/2014/main" id="{C288DBF1-06EA-497B-9C99-7E14E6FB96CB}"/>
              </a:ext>
            </a:extLst>
          </p:cNvPr>
          <p:cNvSpPr txBox="1"/>
          <p:nvPr/>
        </p:nvSpPr>
        <p:spPr>
          <a:xfrm>
            <a:off x="1865549" y="6128449"/>
            <a:ext cx="1009892" cy="307777"/>
          </a:xfrm>
          <a:prstGeom prst="rect">
            <a:avLst/>
          </a:prstGeom>
          <a:noFill/>
        </p:spPr>
        <p:txBody>
          <a:bodyPr wrap="none" lIns="0" tIns="0" rIns="0" bIns="0" rtlCol="0">
            <a:spAutoFit/>
          </a:bodyPr>
          <a:lstStyle/>
          <a:p>
            <a:pPr algn="l"/>
            <a:r>
              <a:rPr lang="en-US" sz="2000"/>
              <a:t>Accuracy</a:t>
            </a:r>
          </a:p>
        </p:txBody>
      </p:sp>
      <p:sp>
        <p:nvSpPr>
          <p:cNvPr id="5" name="Rectangle 4">
            <a:extLst>
              <a:ext uri="{FF2B5EF4-FFF2-40B4-BE49-F238E27FC236}">
                <a16:creationId xmlns:a16="http://schemas.microsoft.com/office/drawing/2014/main" id="{D369F48C-4FFF-4A62-B050-E382A13BDF0F}"/>
              </a:ext>
            </a:extLst>
          </p:cNvPr>
          <p:cNvSpPr/>
          <p:nvPr/>
        </p:nvSpPr>
        <p:spPr bwMode="auto">
          <a:xfrm>
            <a:off x="3676318" y="208520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defRPr/>
            </a:pPr>
            <a:r>
              <a:rPr lang="en-US">
                <a:solidFill>
                  <a:schemeClr val="accent5"/>
                </a:solidFill>
              </a:rPr>
              <a:t>Template/Form/Structure based extraction</a:t>
            </a:r>
          </a:p>
        </p:txBody>
      </p:sp>
      <p:sp>
        <p:nvSpPr>
          <p:cNvPr id="6" name="Rectangle 5">
            <a:extLst>
              <a:ext uri="{FF2B5EF4-FFF2-40B4-BE49-F238E27FC236}">
                <a16:creationId xmlns:a16="http://schemas.microsoft.com/office/drawing/2014/main" id="{B98A50A9-73AB-49E5-8A84-41568EFE4F81}"/>
              </a:ext>
            </a:extLst>
          </p:cNvPr>
          <p:cNvSpPr/>
          <p:nvPr/>
        </p:nvSpPr>
        <p:spPr bwMode="auto">
          <a:xfrm>
            <a:off x="7859027" y="208520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Structured, semi structured and unstructured</a:t>
            </a:r>
          </a:p>
        </p:txBody>
      </p:sp>
      <p:sp>
        <p:nvSpPr>
          <p:cNvPr id="8" name="Rectangle 7">
            <a:extLst>
              <a:ext uri="{FF2B5EF4-FFF2-40B4-BE49-F238E27FC236}">
                <a16:creationId xmlns:a16="http://schemas.microsoft.com/office/drawing/2014/main" id="{AB048F36-439F-4E75-9C33-F093A8A27A5D}"/>
              </a:ext>
            </a:extLst>
          </p:cNvPr>
          <p:cNvSpPr/>
          <p:nvPr/>
        </p:nvSpPr>
        <p:spPr bwMode="auto">
          <a:xfrm>
            <a:off x="3676318" y="2854312"/>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1- 5 min</a:t>
            </a:r>
          </a:p>
        </p:txBody>
      </p:sp>
      <p:sp>
        <p:nvSpPr>
          <p:cNvPr id="9" name="Rectangle 8">
            <a:extLst>
              <a:ext uri="{FF2B5EF4-FFF2-40B4-BE49-F238E27FC236}">
                <a16:creationId xmlns:a16="http://schemas.microsoft.com/office/drawing/2014/main" id="{1037D20F-075A-49AF-8372-A44E9B6223A8}"/>
              </a:ext>
            </a:extLst>
          </p:cNvPr>
          <p:cNvSpPr/>
          <p:nvPr/>
        </p:nvSpPr>
        <p:spPr bwMode="auto">
          <a:xfrm>
            <a:off x="7859027" y="2854312"/>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30 min – 1 hour</a:t>
            </a:r>
          </a:p>
        </p:txBody>
      </p:sp>
      <p:sp>
        <p:nvSpPr>
          <p:cNvPr id="10" name="Rectangle 9">
            <a:extLst>
              <a:ext uri="{FF2B5EF4-FFF2-40B4-BE49-F238E27FC236}">
                <a16:creationId xmlns:a16="http://schemas.microsoft.com/office/drawing/2014/main" id="{BCC9AC86-40E3-42E7-9B27-BCA9B1CFA088}"/>
              </a:ext>
            </a:extLst>
          </p:cNvPr>
          <p:cNvSpPr/>
          <p:nvPr/>
        </p:nvSpPr>
        <p:spPr bwMode="auto">
          <a:xfrm>
            <a:off x="3676318" y="3604661"/>
            <a:ext cx="3875109" cy="5727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Key value pairs, Tables, Selection Marks, Signatures, Regions</a:t>
            </a:r>
          </a:p>
        </p:txBody>
      </p:sp>
      <p:sp>
        <p:nvSpPr>
          <p:cNvPr id="11" name="Rectangle 10">
            <a:extLst>
              <a:ext uri="{FF2B5EF4-FFF2-40B4-BE49-F238E27FC236}">
                <a16:creationId xmlns:a16="http://schemas.microsoft.com/office/drawing/2014/main" id="{EA41F980-24A4-4E60-9D3D-0DCA36966852}"/>
              </a:ext>
            </a:extLst>
          </p:cNvPr>
          <p:cNvSpPr/>
          <p:nvPr/>
        </p:nvSpPr>
        <p:spPr bwMode="auto">
          <a:xfrm>
            <a:off x="7859027" y="3623423"/>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Key value pairs, Selection Marks</a:t>
            </a:r>
          </a:p>
        </p:txBody>
      </p:sp>
      <p:sp>
        <p:nvSpPr>
          <p:cNvPr id="16" name="Rectangle 15">
            <a:extLst>
              <a:ext uri="{FF2B5EF4-FFF2-40B4-BE49-F238E27FC236}">
                <a16:creationId xmlns:a16="http://schemas.microsoft.com/office/drawing/2014/main" id="{BE4B1234-2B0D-4852-BC67-DE5442C9D505}"/>
              </a:ext>
            </a:extLst>
          </p:cNvPr>
          <p:cNvSpPr/>
          <p:nvPr/>
        </p:nvSpPr>
        <p:spPr bwMode="auto">
          <a:xfrm>
            <a:off x="3676318" y="4392534"/>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Requires a model per variation</a:t>
            </a:r>
          </a:p>
        </p:txBody>
      </p:sp>
      <p:sp>
        <p:nvSpPr>
          <p:cNvPr id="34" name="Rectangle 33">
            <a:extLst>
              <a:ext uri="{FF2B5EF4-FFF2-40B4-BE49-F238E27FC236}">
                <a16:creationId xmlns:a16="http://schemas.microsoft.com/office/drawing/2014/main" id="{E092C30A-206D-4164-97F5-93D64734FBA4}"/>
              </a:ext>
            </a:extLst>
          </p:cNvPr>
          <p:cNvSpPr/>
          <p:nvPr/>
        </p:nvSpPr>
        <p:spPr bwMode="auto">
          <a:xfrm>
            <a:off x="7859027" y="4392534"/>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Single model for all variations</a:t>
            </a:r>
          </a:p>
        </p:txBody>
      </p:sp>
      <p:sp>
        <p:nvSpPr>
          <p:cNvPr id="36" name="Rectangle 35">
            <a:extLst>
              <a:ext uri="{FF2B5EF4-FFF2-40B4-BE49-F238E27FC236}">
                <a16:creationId xmlns:a16="http://schemas.microsoft.com/office/drawing/2014/main" id="{48C266A3-A557-4EB7-AB83-AF4DED0204D8}"/>
              </a:ext>
            </a:extLst>
          </p:cNvPr>
          <p:cNvSpPr/>
          <p:nvPr/>
        </p:nvSpPr>
        <p:spPr bwMode="auto">
          <a:xfrm>
            <a:off x="3676318" y="516416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Multiple (see supported languages</a:t>
            </a:r>
            <a:r>
              <a:rPr lang="en-US" sz="1600"/>
              <a:t>)</a:t>
            </a:r>
          </a:p>
        </p:txBody>
      </p:sp>
      <p:sp>
        <p:nvSpPr>
          <p:cNvPr id="38" name="Rectangle 37">
            <a:extLst>
              <a:ext uri="{FF2B5EF4-FFF2-40B4-BE49-F238E27FC236}">
                <a16:creationId xmlns:a16="http://schemas.microsoft.com/office/drawing/2014/main" id="{BBF3124C-E641-4A3F-A137-2446807BDECE}"/>
              </a:ext>
            </a:extLst>
          </p:cNvPr>
          <p:cNvSpPr/>
          <p:nvPr/>
        </p:nvSpPr>
        <p:spPr bwMode="auto">
          <a:xfrm>
            <a:off x="7859027" y="516416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English only</a:t>
            </a:r>
          </a:p>
        </p:txBody>
      </p:sp>
      <p:sp>
        <p:nvSpPr>
          <p:cNvPr id="40" name="Rectangle 39">
            <a:extLst>
              <a:ext uri="{FF2B5EF4-FFF2-40B4-BE49-F238E27FC236}">
                <a16:creationId xmlns:a16="http://schemas.microsoft.com/office/drawing/2014/main" id="{DBF4160E-71FC-4213-9896-DF9F57B95608}"/>
              </a:ext>
            </a:extLst>
          </p:cNvPr>
          <p:cNvSpPr/>
          <p:nvPr/>
        </p:nvSpPr>
        <p:spPr bwMode="auto">
          <a:xfrm>
            <a:off x="3676318" y="5931919"/>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Generated during training</a:t>
            </a:r>
          </a:p>
        </p:txBody>
      </p:sp>
      <p:sp>
        <p:nvSpPr>
          <p:cNvPr id="42" name="Rectangle 41">
            <a:extLst>
              <a:ext uri="{FF2B5EF4-FFF2-40B4-BE49-F238E27FC236}">
                <a16:creationId xmlns:a16="http://schemas.microsoft.com/office/drawing/2014/main" id="{C1A02AD2-A06D-40D1-9C4C-943E3463C22E}"/>
              </a:ext>
            </a:extLst>
          </p:cNvPr>
          <p:cNvSpPr/>
          <p:nvPr/>
        </p:nvSpPr>
        <p:spPr bwMode="auto">
          <a:xfrm>
            <a:off x="7859027" y="5931919"/>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Requires a validation dataset to be computed</a:t>
            </a:r>
          </a:p>
        </p:txBody>
      </p:sp>
      <p:sp>
        <p:nvSpPr>
          <p:cNvPr id="46" name="TextBox 45">
            <a:extLst>
              <a:ext uri="{FF2B5EF4-FFF2-40B4-BE49-F238E27FC236}">
                <a16:creationId xmlns:a16="http://schemas.microsoft.com/office/drawing/2014/main" id="{1548674F-A984-4AB5-B458-17D510B1BDD9}"/>
              </a:ext>
            </a:extLst>
          </p:cNvPr>
          <p:cNvSpPr txBox="1"/>
          <p:nvPr/>
        </p:nvSpPr>
        <p:spPr>
          <a:xfrm>
            <a:off x="3944478" y="1533192"/>
            <a:ext cx="3405351" cy="369332"/>
          </a:xfrm>
          <a:prstGeom prst="rect">
            <a:avLst/>
          </a:prstGeom>
          <a:noFill/>
        </p:spPr>
        <p:txBody>
          <a:bodyPr wrap="square">
            <a:spAutoFit/>
          </a:bodyPr>
          <a:lstStyle/>
          <a:p>
            <a:pPr algn="ctr"/>
            <a:r>
              <a:rPr lang="en-US">
                <a:solidFill>
                  <a:schemeClr val="accent5"/>
                </a:solidFill>
              </a:rPr>
              <a:t>Template (custom form)</a:t>
            </a:r>
          </a:p>
        </p:txBody>
      </p:sp>
      <p:sp>
        <p:nvSpPr>
          <p:cNvPr id="48" name="TextBox 47">
            <a:extLst>
              <a:ext uri="{FF2B5EF4-FFF2-40B4-BE49-F238E27FC236}">
                <a16:creationId xmlns:a16="http://schemas.microsoft.com/office/drawing/2014/main" id="{98C9E07E-E109-42B6-959E-DF209F0CF784}"/>
              </a:ext>
            </a:extLst>
          </p:cNvPr>
          <p:cNvSpPr txBox="1"/>
          <p:nvPr/>
        </p:nvSpPr>
        <p:spPr>
          <a:xfrm>
            <a:off x="8002271" y="1533192"/>
            <a:ext cx="3405351" cy="369332"/>
          </a:xfrm>
          <a:prstGeom prst="rect">
            <a:avLst/>
          </a:prstGeom>
          <a:noFill/>
        </p:spPr>
        <p:txBody>
          <a:bodyPr wrap="square">
            <a:spAutoFit/>
          </a:bodyPr>
          <a:lstStyle/>
          <a:p>
            <a:pPr algn="ctr"/>
            <a:r>
              <a:rPr lang="en-US">
                <a:solidFill>
                  <a:schemeClr val="accent5"/>
                </a:solidFill>
              </a:rPr>
              <a:t>Neural (custom document)</a:t>
            </a:r>
          </a:p>
        </p:txBody>
      </p:sp>
    </p:spTree>
    <p:extLst>
      <p:ext uri="{BB962C8B-B14F-4D97-AF65-F5344CB8AC3E}">
        <p14:creationId xmlns:p14="http://schemas.microsoft.com/office/powerpoint/2010/main" val="191903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585437" y="300789"/>
            <a:ext cx="11021125" cy="553998"/>
          </a:xfrm>
        </p:spPr>
        <p:txBody>
          <a:bodyPr>
            <a:normAutofit fontScale="90000"/>
          </a:bodyPr>
          <a:lstStyle/>
          <a:p>
            <a:r>
              <a:rPr lang="en-US"/>
              <a:t>Composed Custom Models</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a:bodyPr>
          <a:lstStyle/>
          <a:p>
            <a:pPr algn="l"/>
            <a:r>
              <a:rPr lang="en-US" sz="2000" b="1" i="0">
                <a:solidFill>
                  <a:schemeClr val="tx1">
                    <a:lumMod val="95000"/>
                  </a:schemeClr>
                </a:solidFill>
                <a:effectLst/>
                <a:latin typeface="Segoe UI" panose="020B0502040204020203" pitchFamily="34" charset="0"/>
              </a:rPr>
              <a:t>Composed models</a:t>
            </a:r>
            <a:r>
              <a:rPr lang="en-US" sz="2000" b="0" i="0">
                <a:solidFill>
                  <a:schemeClr val="tx1">
                    <a:lumMod val="95000"/>
                  </a:schemeClr>
                </a:solidFill>
                <a:effectLst/>
                <a:latin typeface="Segoe UI" panose="020B0502040204020203" pitchFamily="34" charset="0"/>
              </a:rPr>
              <a:t>. </a:t>
            </a:r>
          </a:p>
          <a:p>
            <a:pPr marL="342900" indent="-342900" algn="l">
              <a:buFont typeface="Arial" panose="020B0604020202020204" pitchFamily="34" charset="0"/>
              <a:buChar char="•"/>
            </a:pPr>
            <a:r>
              <a:rPr lang="en-US" sz="2000" b="0" i="0">
                <a:solidFill>
                  <a:schemeClr val="tx1">
                    <a:lumMod val="95000"/>
                  </a:schemeClr>
                </a:solidFill>
                <a:effectLst/>
                <a:latin typeface="Segoe UI" panose="020B0502040204020203" pitchFamily="34" charset="0"/>
              </a:rPr>
              <a:t>Collection of custom models and assigning them to a single model built from your form types.</a:t>
            </a: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With the model compose operation, you can assign up to 200 trained custom models to a single composed model.</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template models</a:t>
            </a:r>
            <a:r>
              <a:rPr lang="en-US" sz="2000">
                <a:solidFill>
                  <a:schemeClr val="tx1">
                    <a:lumMod val="95000"/>
                  </a:schemeClr>
                </a:solidFill>
                <a:latin typeface="Segoe UI" panose="020B0502040204020203" pitchFamily="34" charset="0"/>
              </a:rPr>
              <a:t>, the composed model can be created using variations of a custom template or different form types.</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neural models, </a:t>
            </a:r>
            <a:r>
              <a:rPr lang="en-US" sz="2000">
                <a:solidFill>
                  <a:schemeClr val="tx1">
                    <a:lumMod val="95000"/>
                  </a:schemeClr>
                </a:solidFill>
                <a:latin typeface="Segoe UI" panose="020B0502040204020203" pitchFamily="34" charset="0"/>
              </a:rPr>
              <a:t>the best practice is to add all the different variations of a single document type into a single training dataset and train on custom neural model.</a:t>
            </a:r>
          </a:p>
          <a:p>
            <a:pPr marL="342900" indent="-342900" algn="l">
              <a:buFont typeface="Arial" panose="020B0604020202020204" pitchFamily="34" charset="0"/>
              <a:buChar char="•"/>
            </a:pP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endParaRPr lang="en-US" sz="2400" b="0" i="0">
              <a:solidFill>
                <a:schemeClr val="tx1">
                  <a:lumMod val="95000"/>
                </a:schemeClr>
              </a:solidFill>
              <a:effectLst/>
              <a:latin typeface="Segoe UI" panose="020B0502040204020203" pitchFamily="34" charset="0"/>
            </a:endParaRP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629" y="5235492"/>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11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032-3AB1-EFC7-9CEE-87BD8599F81D}"/>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D1EB719-8F80-8C58-5361-B3F56CCA8991}"/>
              </a:ext>
            </a:extLst>
          </p:cNvPr>
          <p:cNvSpPr>
            <a:spLocks noGrp="1"/>
          </p:cNvSpPr>
          <p:nvPr>
            <p:ph type="body" idx="1"/>
          </p:nvPr>
        </p:nvSpPr>
        <p:spPr/>
        <p:txBody>
          <a:bodyPr/>
          <a:lstStyle/>
          <a:p>
            <a:r>
              <a:rPr lang="en-US"/>
              <a:t>Form Recognizer resource Form Recognizer Studio </a:t>
            </a:r>
          </a:p>
        </p:txBody>
      </p:sp>
    </p:spTree>
    <p:extLst>
      <p:ext uri="{BB962C8B-B14F-4D97-AF65-F5344CB8AC3E}">
        <p14:creationId xmlns:p14="http://schemas.microsoft.com/office/powerpoint/2010/main" val="28366681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3FBD-8355-B65F-F023-C28B85C066F2}"/>
              </a:ext>
            </a:extLst>
          </p:cNvPr>
          <p:cNvSpPr>
            <a:spLocks noGrp="1"/>
          </p:cNvSpPr>
          <p:nvPr>
            <p:ph type="title"/>
          </p:nvPr>
        </p:nvSpPr>
        <p:spPr/>
        <p:txBody>
          <a:bodyPr/>
          <a:lstStyle/>
          <a:p>
            <a:r>
              <a:rPr lang="en-US" dirty="0"/>
              <a:t>Hands-on Lab 1</a:t>
            </a:r>
          </a:p>
        </p:txBody>
      </p:sp>
      <p:sp>
        <p:nvSpPr>
          <p:cNvPr id="3" name="Content Placeholder 2">
            <a:extLst>
              <a:ext uri="{FF2B5EF4-FFF2-40B4-BE49-F238E27FC236}">
                <a16:creationId xmlns:a16="http://schemas.microsoft.com/office/drawing/2014/main" id="{F9C28561-1A69-5E9D-8765-5386EEBF877F}"/>
              </a:ext>
            </a:extLst>
          </p:cNvPr>
          <p:cNvSpPr>
            <a:spLocks noGrp="1"/>
          </p:cNvSpPr>
          <p:nvPr>
            <p:ph idx="1"/>
          </p:nvPr>
        </p:nvSpPr>
        <p:spPr/>
        <p:txBody>
          <a:bodyPr/>
          <a:lstStyle/>
          <a:p>
            <a:r>
              <a:rPr lang="en-US" dirty="0"/>
              <a:t>Use the Form Recognizer prebuilt Invoice model</a:t>
            </a:r>
          </a:p>
          <a:p>
            <a:r>
              <a:rPr lang="en-US" dirty="0"/>
              <a:t>Develop pipeline on BPA accelerator using the prebuilt model</a:t>
            </a:r>
          </a:p>
          <a:p>
            <a:r>
              <a:rPr lang="en-US" dirty="0"/>
              <a:t>Visualize data in the search app</a:t>
            </a:r>
          </a:p>
          <a:p>
            <a:pPr marL="0" indent="0">
              <a:buNone/>
            </a:pPr>
            <a:endParaRPr lang="en-US" dirty="0"/>
          </a:p>
        </p:txBody>
      </p:sp>
    </p:spTree>
    <p:extLst>
      <p:ext uri="{BB962C8B-B14F-4D97-AF65-F5344CB8AC3E}">
        <p14:creationId xmlns:p14="http://schemas.microsoft.com/office/powerpoint/2010/main" val="2852773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9BE0-E235-95A9-DACB-2D2705CA1D6B}"/>
              </a:ext>
            </a:extLst>
          </p:cNvPr>
          <p:cNvSpPr>
            <a:spLocks noGrp="1"/>
          </p:cNvSpPr>
          <p:nvPr>
            <p:ph type="title"/>
          </p:nvPr>
        </p:nvSpPr>
        <p:spPr/>
        <p:txBody>
          <a:bodyPr/>
          <a:lstStyle/>
          <a:p>
            <a:r>
              <a:rPr lang="en-US" dirty="0"/>
              <a:t>Hands-on Lab 2</a:t>
            </a:r>
          </a:p>
        </p:txBody>
      </p:sp>
      <p:sp>
        <p:nvSpPr>
          <p:cNvPr id="3" name="Content Placeholder 2">
            <a:extLst>
              <a:ext uri="{FF2B5EF4-FFF2-40B4-BE49-F238E27FC236}">
                <a16:creationId xmlns:a16="http://schemas.microsoft.com/office/drawing/2014/main" id="{8FA83D81-532E-2CF1-680D-7F0E7566D776}"/>
              </a:ext>
            </a:extLst>
          </p:cNvPr>
          <p:cNvSpPr>
            <a:spLocks noGrp="1"/>
          </p:cNvSpPr>
          <p:nvPr>
            <p:ph idx="1"/>
          </p:nvPr>
        </p:nvSpPr>
        <p:spPr/>
        <p:txBody>
          <a:bodyPr/>
          <a:lstStyle/>
          <a:p>
            <a:r>
              <a:rPr lang="en-US" dirty="0"/>
              <a:t>Use custom model using Form Recognizer studio</a:t>
            </a:r>
          </a:p>
          <a:p>
            <a:r>
              <a:rPr lang="en-US" dirty="0"/>
              <a:t>Develop pipeline on BPA accelerator using the custom model</a:t>
            </a:r>
          </a:p>
          <a:p>
            <a:r>
              <a:rPr lang="en-US" dirty="0"/>
              <a:t>Visualize data in the search app</a:t>
            </a:r>
          </a:p>
        </p:txBody>
      </p:sp>
    </p:spTree>
    <p:extLst>
      <p:ext uri="{BB962C8B-B14F-4D97-AF65-F5344CB8AC3E}">
        <p14:creationId xmlns:p14="http://schemas.microsoft.com/office/powerpoint/2010/main" val="2843883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1660849" y="1588"/>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12613" y="-18919"/>
            <a:ext cx="8829040" cy="685482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499806" y="458375"/>
            <a:ext cx="6063554" cy="584775"/>
          </a:xfrm>
          <a:prstGeom prst="rect">
            <a:avLst/>
          </a:prstGeom>
          <a:noFill/>
        </p:spPr>
        <p:txBody>
          <a:bodyPr wrap="square" rtlCol="0">
            <a:spAutoFit/>
          </a:bodyPr>
          <a:lstStyle/>
          <a:p>
            <a:r>
              <a:rPr lang="en-US" sz="32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Agenda</a:t>
            </a:r>
          </a:p>
        </p:txBody>
      </p:sp>
      <p:sp>
        <p:nvSpPr>
          <p:cNvPr id="11" name="TextBox 10">
            <a:extLst>
              <a:ext uri="{FF2B5EF4-FFF2-40B4-BE49-F238E27FC236}">
                <a16:creationId xmlns:a16="http://schemas.microsoft.com/office/drawing/2014/main" id="{608EB188-3C11-4743-8830-5208D62542F0}"/>
              </a:ext>
            </a:extLst>
          </p:cNvPr>
          <p:cNvSpPr txBox="1"/>
          <p:nvPr/>
        </p:nvSpPr>
        <p:spPr>
          <a:xfrm>
            <a:off x="499806" y="3802439"/>
            <a:ext cx="4511040" cy="2225289"/>
          </a:xfrm>
          <a:prstGeom prst="rect">
            <a:avLst/>
          </a:prstGeom>
          <a:noFill/>
        </p:spPr>
        <p:txBody>
          <a:bodyPr wrap="square" rtlCol="0">
            <a:spAutoFit/>
          </a:bodyPr>
          <a:lstStyle/>
          <a:p>
            <a:pPr>
              <a:lnSpc>
                <a:spcPts val="2300"/>
              </a:lnSpc>
              <a:spcAft>
                <a:spcPts val="600"/>
              </a:spcAft>
            </a:pPr>
            <a:r>
              <a:rPr lang="en-US" dirty="0">
                <a:solidFill>
                  <a:srgbClr val="50E6FF"/>
                </a:solidFill>
                <a:latin typeface="Segoe UI Semibold" panose="020B0702040204020203" pitchFamily="34" charset="0"/>
                <a:cs typeface="Segoe UI Semibold" panose="020B0702040204020203" pitchFamily="34" charset="0"/>
              </a:rPr>
              <a:t>Azure Cognitive Services</a:t>
            </a:r>
          </a:p>
          <a:p>
            <a:pPr>
              <a:lnSpc>
                <a:spcPts val="2300"/>
              </a:lnSpc>
              <a:spcAft>
                <a:spcPts val="600"/>
              </a:spcAft>
            </a:pPr>
            <a:r>
              <a:rPr lang="en-US" dirty="0">
                <a:solidFill>
                  <a:srgbClr val="50E6FF"/>
                </a:solidFill>
                <a:latin typeface="Segoe UI Semibold" panose="020B0702040204020203" pitchFamily="34" charset="0"/>
                <a:cs typeface="Segoe UI Semibold" panose="020B0702040204020203" pitchFamily="34" charset="0"/>
              </a:rPr>
              <a:t>BPA Accelerator Overview</a:t>
            </a:r>
          </a:p>
          <a:p>
            <a:pPr>
              <a:lnSpc>
                <a:spcPts val="2300"/>
              </a:lnSpc>
              <a:spcAft>
                <a:spcPts val="600"/>
              </a:spcAft>
            </a:pPr>
            <a:r>
              <a:rPr lang="en-US" dirty="0">
                <a:solidFill>
                  <a:srgbClr val="50E6FF"/>
                </a:solidFill>
                <a:latin typeface="Segoe UI Semibold" panose="020B0702040204020203" pitchFamily="34" charset="0"/>
                <a:cs typeface="Segoe UI Semibold" panose="020B0702040204020203" pitchFamily="34" charset="0"/>
              </a:rPr>
              <a:t>Demo of the Accelerator</a:t>
            </a:r>
          </a:p>
          <a:p>
            <a:pPr>
              <a:lnSpc>
                <a:spcPts val="2300"/>
              </a:lnSpc>
              <a:spcAft>
                <a:spcPts val="600"/>
              </a:spcAft>
            </a:pPr>
            <a:r>
              <a:rPr lang="en-US" dirty="0">
                <a:solidFill>
                  <a:srgbClr val="50E6FF"/>
                </a:solidFill>
                <a:latin typeface="Segoe UI Semibold" panose="020B0702040204020203" pitchFamily="34" charset="0"/>
                <a:cs typeface="Segoe UI Semibold" panose="020B0702040204020203" pitchFamily="34" charset="0"/>
              </a:rPr>
              <a:t>Form Recognizer Overview</a:t>
            </a:r>
          </a:p>
          <a:p>
            <a:pPr>
              <a:lnSpc>
                <a:spcPts val="2300"/>
              </a:lnSpc>
              <a:spcAft>
                <a:spcPts val="600"/>
              </a:spcAft>
            </a:pPr>
            <a:r>
              <a:rPr lang="en-US" dirty="0">
                <a:solidFill>
                  <a:srgbClr val="50E6FF"/>
                </a:solidFill>
                <a:latin typeface="Segoe UI Semibold" panose="020B0702040204020203" pitchFamily="34" charset="0"/>
                <a:cs typeface="Segoe UI Semibold" panose="020B0702040204020203" pitchFamily="34" charset="0"/>
              </a:rPr>
              <a:t>Hands-on Lab 1</a:t>
            </a:r>
          </a:p>
          <a:p>
            <a:pPr>
              <a:lnSpc>
                <a:spcPts val="2300"/>
              </a:lnSpc>
              <a:spcAft>
                <a:spcPts val="600"/>
              </a:spcAft>
            </a:pPr>
            <a:r>
              <a:rPr lang="en-US" dirty="0">
                <a:solidFill>
                  <a:srgbClr val="50E6FF"/>
                </a:solidFill>
                <a:latin typeface="Segoe UI Semibold" panose="020B0702040204020203" pitchFamily="34" charset="0"/>
                <a:cs typeface="Segoe UI Semibold" panose="020B0702040204020203" pitchFamily="34" charset="0"/>
              </a:rPr>
              <a:t>Hands-on Lab 2</a:t>
            </a:r>
          </a:p>
        </p:txBody>
      </p:sp>
    </p:spTree>
    <p:extLst>
      <p:ext uri="{BB962C8B-B14F-4D97-AF65-F5344CB8AC3E}">
        <p14:creationId xmlns:p14="http://schemas.microsoft.com/office/powerpoint/2010/main" val="1102856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D5A66-50CA-49E1-A4EC-5E327AD300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3121" y="847904"/>
            <a:ext cx="8714649" cy="5400065"/>
          </a:xfrm>
          <a:prstGeom prst="rect">
            <a:avLst/>
          </a:prstGeom>
        </p:spPr>
      </p:pic>
      <p:sp>
        <p:nvSpPr>
          <p:cNvPr id="4" name="Title 2">
            <a:extLst>
              <a:ext uri="{FF2B5EF4-FFF2-40B4-BE49-F238E27FC236}">
                <a16:creationId xmlns:a16="http://schemas.microsoft.com/office/drawing/2014/main" id="{A89515D1-1E3B-48B9-934A-A24B2306B5DB}"/>
              </a:ext>
            </a:extLst>
          </p:cNvPr>
          <p:cNvSpPr txBox="1">
            <a:spLocks noGrp="1"/>
          </p:cNvSpPr>
          <p:nvPr>
            <p:ph type="title" idx="4294967295"/>
          </p:nvPr>
        </p:nvSpPr>
        <p:spPr>
          <a:xfrm>
            <a:off x="0" y="176213"/>
            <a:ext cx="3967163" cy="4302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Microsoft Portfolio of AI</a:t>
            </a:r>
          </a:p>
        </p:txBody>
      </p:sp>
      <p:sp>
        <p:nvSpPr>
          <p:cNvPr id="7" name="TextBox 6">
            <a:extLst>
              <a:ext uri="{FF2B5EF4-FFF2-40B4-BE49-F238E27FC236}">
                <a16:creationId xmlns:a16="http://schemas.microsoft.com/office/drawing/2014/main" id="{EB3DC5E9-DE2C-43F2-9087-90126DB4BBC4}"/>
              </a:ext>
              <a:ext uri="{C183D7F6-B498-43B3-948B-1728B52AA6E4}">
                <adec:decorative xmlns:adec="http://schemas.microsoft.com/office/drawing/2017/decorative" val="1"/>
              </a:ext>
            </a:extLst>
          </p:cNvPr>
          <p:cNvSpPr txBox="1"/>
          <p:nvPr/>
        </p:nvSpPr>
        <p:spPr>
          <a:xfrm>
            <a:off x="10074349" y="4417828"/>
            <a:ext cx="1424763" cy="627321"/>
          </a:xfrm>
          <a:prstGeom prst="rect">
            <a:avLst/>
          </a:prstGeom>
          <a:no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8AE2A11B-3143-46A5-9744-32120D4C4BC5}"/>
              </a:ext>
            </a:extLst>
          </p:cNvPr>
          <p:cNvSpPr txBox="1"/>
          <p:nvPr/>
        </p:nvSpPr>
        <p:spPr>
          <a:xfrm>
            <a:off x="2642191" y="6163331"/>
            <a:ext cx="7480004" cy="169277"/>
          </a:xfrm>
          <a:prstGeom prst="rect">
            <a:avLst/>
          </a:prstGeom>
          <a:solidFill>
            <a:srgbClr val="0D0D0D"/>
          </a:solidFill>
        </p:spPr>
        <p:txBody>
          <a:bodyPr wrap="square" lIns="0" tIns="0" rIns="0" bIns="0" rtlCol="0">
            <a:spAutoFit/>
          </a:bodyPr>
          <a:lstStyle/>
          <a:p>
            <a:pPr algn="ctr"/>
            <a:r>
              <a:rPr lang="en-US" sz="1100">
                <a:solidFill>
                  <a:srgbClr val="50E6FF"/>
                </a:solidFill>
                <a:latin typeface="+mj-lt"/>
              </a:rPr>
              <a:t>&lt;- Security, Compliance &amp; Identity -&gt;  </a:t>
            </a:r>
          </a:p>
        </p:txBody>
      </p:sp>
      <p:sp>
        <p:nvSpPr>
          <p:cNvPr id="5" name="Rectangle 4">
            <a:extLst>
              <a:ext uri="{FF2B5EF4-FFF2-40B4-BE49-F238E27FC236}">
                <a16:creationId xmlns:a16="http://schemas.microsoft.com/office/drawing/2014/main" id="{CF0E904F-9818-4984-A771-2FF5993E4B91}"/>
              </a:ext>
              <a:ext uri="{C183D7F6-B498-43B3-948B-1728B52AA6E4}">
                <adec:decorative xmlns:adec="http://schemas.microsoft.com/office/drawing/2017/decorative" val="1"/>
              </a:ext>
            </a:extLst>
          </p:cNvPr>
          <p:cNvSpPr/>
          <p:nvPr/>
        </p:nvSpPr>
        <p:spPr bwMode="auto">
          <a:xfrm>
            <a:off x="3836256" y="3428999"/>
            <a:ext cx="976376" cy="794085"/>
          </a:xfrm>
          <a:prstGeom prst="rect">
            <a:avLst/>
          </a:prstGeom>
          <a:noFill/>
          <a:ln>
            <a:solidFill>
              <a:srgbClr val="50E6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3B258A1-E1B4-AC6C-1987-7871A0BBC7D1}"/>
              </a:ext>
            </a:extLst>
          </p:cNvPr>
          <p:cNvSpPr/>
          <p:nvPr/>
        </p:nvSpPr>
        <p:spPr bwMode="auto">
          <a:xfrm>
            <a:off x="1208015" y="2952206"/>
            <a:ext cx="9183487" cy="3126486"/>
          </a:xfrm>
          <a:custGeom>
            <a:avLst/>
            <a:gdLst>
              <a:gd name="connsiteX0" fmla="*/ 0 w 9183487"/>
              <a:gd name="connsiteY0" fmla="*/ 0 h 3126486"/>
              <a:gd name="connsiteX1" fmla="*/ 573968 w 9183487"/>
              <a:gd name="connsiteY1" fmla="*/ 0 h 3126486"/>
              <a:gd name="connsiteX2" fmla="*/ 1147936 w 9183487"/>
              <a:gd name="connsiteY2" fmla="*/ 0 h 3126486"/>
              <a:gd name="connsiteX3" fmla="*/ 1905574 w 9183487"/>
              <a:gd name="connsiteY3" fmla="*/ 0 h 3126486"/>
              <a:gd name="connsiteX4" fmla="*/ 2295872 w 9183487"/>
              <a:gd name="connsiteY4" fmla="*/ 0 h 3126486"/>
              <a:gd name="connsiteX5" fmla="*/ 2778005 w 9183487"/>
              <a:gd name="connsiteY5" fmla="*/ 0 h 3126486"/>
              <a:gd name="connsiteX6" fmla="*/ 3168303 w 9183487"/>
              <a:gd name="connsiteY6" fmla="*/ 0 h 3126486"/>
              <a:gd name="connsiteX7" fmla="*/ 3925941 w 9183487"/>
              <a:gd name="connsiteY7" fmla="*/ 0 h 3126486"/>
              <a:gd name="connsiteX8" fmla="*/ 4408074 w 9183487"/>
              <a:gd name="connsiteY8" fmla="*/ 0 h 3126486"/>
              <a:gd name="connsiteX9" fmla="*/ 5073877 w 9183487"/>
              <a:gd name="connsiteY9" fmla="*/ 0 h 3126486"/>
              <a:gd name="connsiteX10" fmla="*/ 5831514 w 9183487"/>
              <a:gd name="connsiteY10" fmla="*/ 0 h 3126486"/>
              <a:gd name="connsiteX11" fmla="*/ 6221812 w 9183487"/>
              <a:gd name="connsiteY11" fmla="*/ 0 h 3126486"/>
              <a:gd name="connsiteX12" fmla="*/ 6520276 w 9183487"/>
              <a:gd name="connsiteY12" fmla="*/ 0 h 3126486"/>
              <a:gd name="connsiteX13" fmla="*/ 7186079 w 9183487"/>
              <a:gd name="connsiteY13" fmla="*/ 0 h 3126486"/>
              <a:gd name="connsiteX14" fmla="*/ 7760047 w 9183487"/>
              <a:gd name="connsiteY14" fmla="*/ 0 h 3126486"/>
              <a:gd name="connsiteX15" fmla="*/ 8058510 w 9183487"/>
              <a:gd name="connsiteY15" fmla="*/ 0 h 3126486"/>
              <a:gd name="connsiteX16" fmla="*/ 8356973 w 9183487"/>
              <a:gd name="connsiteY16" fmla="*/ 0 h 3126486"/>
              <a:gd name="connsiteX17" fmla="*/ 9183487 w 9183487"/>
              <a:gd name="connsiteY17" fmla="*/ 0 h 3126486"/>
              <a:gd name="connsiteX18" fmla="*/ 9183487 w 9183487"/>
              <a:gd name="connsiteY18" fmla="*/ 583611 h 3126486"/>
              <a:gd name="connsiteX19" fmla="*/ 9183487 w 9183487"/>
              <a:gd name="connsiteY19" fmla="*/ 1135957 h 3126486"/>
              <a:gd name="connsiteX20" fmla="*/ 9183487 w 9183487"/>
              <a:gd name="connsiteY20" fmla="*/ 1688302 h 3126486"/>
              <a:gd name="connsiteX21" fmla="*/ 9183487 w 9183487"/>
              <a:gd name="connsiteY21" fmla="*/ 2178119 h 3126486"/>
              <a:gd name="connsiteX22" fmla="*/ 9183487 w 9183487"/>
              <a:gd name="connsiteY22" fmla="*/ 3126486 h 3126486"/>
              <a:gd name="connsiteX23" fmla="*/ 8793189 w 9183487"/>
              <a:gd name="connsiteY23" fmla="*/ 3126486 h 3126486"/>
              <a:gd name="connsiteX24" fmla="*/ 8402891 w 9183487"/>
              <a:gd name="connsiteY24" fmla="*/ 3126486 h 3126486"/>
              <a:gd name="connsiteX25" fmla="*/ 7645253 w 9183487"/>
              <a:gd name="connsiteY25" fmla="*/ 3126486 h 3126486"/>
              <a:gd name="connsiteX26" fmla="*/ 6979450 w 9183487"/>
              <a:gd name="connsiteY26" fmla="*/ 3126486 h 3126486"/>
              <a:gd name="connsiteX27" fmla="*/ 6680987 w 9183487"/>
              <a:gd name="connsiteY27" fmla="*/ 3126486 h 3126486"/>
              <a:gd name="connsiteX28" fmla="*/ 6015184 w 9183487"/>
              <a:gd name="connsiteY28" fmla="*/ 3126486 h 3126486"/>
              <a:gd name="connsiteX29" fmla="*/ 5624886 w 9183487"/>
              <a:gd name="connsiteY29" fmla="*/ 3126486 h 3126486"/>
              <a:gd name="connsiteX30" fmla="*/ 4867248 w 9183487"/>
              <a:gd name="connsiteY30" fmla="*/ 3126486 h 3126486"/>
              <a:gd name="connsiteX31" fmla="*/ 4476950 w 9183487"/>
              <a:gd name="connsiteY31" fmla="*/ 3126486 h 3126486"/>
              <a:gd name="connsiteX32" fmla="*/ 3811147 w 9183487"/>
              <a:gd name="connsiteY32" fmla="*/ 3126486 h 3126486"/>
              <a:gd name="connsiteX33" fmla="*/ 3237179 w 9183487"/>
              <a:gd name="connsiteY33" fmla="*/ 3126486 h 3126486"/>
              <a:gd name="connsiteX34" fmla="*/ 2938716 w 9183487"/>
              <a:gd name="connsiteY34" fmla="*/ 3126486 h 3126486"/>
              <a:gd name="connsiteX35" fmla="*/ 2548418 w 9183487"/>
              <a:gd name="connsiteY35" fmla="*/ 3126486 h 3126486"/>
              <a:gd name="connsiteX36" fmla="*/ 2158119 w 9183487"/>
              <a:gd name="connsiteY36" fmla="*/ 3126486 h 3126486"/>
              <a:gd name="connsiteX37" fmla="*/ 1675986 w 9183487"/>
              <a:gd name="connsiteY37" fmla="*/ 3126486 h 3126486"/>
              <a:gd name="connsiteX38" fmla="*/ 918349 w 9183487"/>
              <a:gd name="connsiteY38" fmla="*/ 3126486 h 3126486"/>
              <a:gd name="connsiteX39" fmla="*/ 528051 w 9183487"/>
              <a:gd name="connsiteY39" fmla="*/ 3126486 h 3126486"/>
              <a:gd name="connsiteX40" fmla="*/ 0 w 9183487"/>
              <a:gd name="connsiteY40" fmla="*/ 3126486 h 3126486"/>
              <a:gd name="connsiteX41" fmla="*/ 0 w 9183487"/>
              <a:gd name="connsiteY41" fmla="*/ 2605405 h 3126486"/>
              <a:gd name="connsiteX42" fmla="*/ 0 w 9183487"/>
              <a:gd name="connsiteY42" fmla="*/ 2146854 h 3126486"/>
              <a:gd name="connsiteX43" fmla="*/ 0 w 9183487"/>
              <a:gd name="connsiteY43" fmla="*/ 1688302 h 3126486"/>
              <a:gd name="connsiteX44" fmla="*/ 0 w 9183487"/>
              <a:gd name="connsiteY44" fmla="*/ 1229751 h 3126486"/>
              <a:gd name="connsiteX45" fmla="*/ 0 w 9183487"/>
              <a:gd name="connsiteY45" fmla="*/ 646140 h 3126486"/>
              <a:gd name="connsiteX46" fmla="*/ 0 w 9183487"/>
              <a:gd name="connsiteY46" fmla="*/ 0 h 312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83487" h="3126486" extrusionOk="0">
                <a:moveTo>
                  <a:pt x="0" y="0"/>
                </a:moveTo>
                <a:cubicBezTo>
                  <a:pt x="261982" y="-8911"/>
                  <a:pt x="315108" y="32372"/>
                  <a:pt x="573968" y="0"/>
                </a:cubicBezTo>
                <a:cubicBezTo>
                  <a:pt x="832828" y="-32372"/>
                  <a:pt x="969326" y="61348"/>
                  <a:pt x="1147936" y="0"/>
                </a:cubicBezTo>
                <a:cubicBezTo>
                  <a:pt x="1326546" y="-61348"/>
                  <a:pt x="1643095" y="23945"/>
                  <a:pt x="1905574" y="0"/>
                </a:cubicBezTo>
                <a:cubicBezTo>
                  <a:pt x="2168053" y="-23945"/>
                  <a:pt x="2206724" y="3368"/>
                  <a:pt x="2295872" y="0"/>
                </a:cubicBezTo>
                <a:cubicBezTo>
                  <a:pt x="2385020" y="-3368"/>
                  <a:pt x="2672063" y="4268"/>
                  <a:pt x="2778005" y="0"/>
                </a:cubicBezTo>
                <a:cubicBezTo>
                  <a:pt x="2883947" y="-4268"/>
                  <a:pt x="3007400" y="10456"/>
                  <a:pt x="3168303" y="0"/>
                </a:cubicBezTo>
                <a:cubicBezTo>
                  <a:pt x="3329206" y="-10456"/>
                  <a:pt x="3754220" y="70803"/>
                  <a:pt x="3925941" y="0"/>
                </a:cubicBezTo>
                <a:cubicBezTo>
                  <a:pt x="4097662" y="-70803"/>
                  <a:pt x="4280679" y="35087"/>
                  <a:pt x="4408074" y="0"/>
                </a:cubicBezTo>
                <a:cubicBezTo>
                  <a:pt x="4535469" y="-35087"/>
                  <a:pt x="4910171" y="4141"/>
                  <a:pt x="5073877" y="0"/>
                </a:cubicBezTo>
                <a:cubicBezTo>
                  <a:pt x="5237583" y="-4141"/>
                  <a:pt x="5669523" y="57127"/>
                  <a:pt x="5831514" y="0"/>
                </a:cubicBezTo>
                <a:cubicBezTo>
                  <a:pt x="5993505" y="-57127"/>
                  <a:pt x="6122121" y="20975"/>
                  <a:pt x="6221812" y="0"/>
                </a:cubicBezTo>
                <a:cubicBezTo>
                  <a:pt x="6321503" y="-20975"/>
                  <a:pt x="6376689" y="12482"/>
                  <a:pt x="6520276" y="0"/>
                </a:cubicBezTo>
                <a:cubicBezTo>
                  <a:pt x="6663863" y="-12482"/>
                  <a:pt x="6930902" y="65149"/>
                  <a:pt x="7186079" y="0"/>
                </a:cubicBezTo>
                <a:cubicBezTo>
                  <a:pt x="7441256" y="-65149"/>
                  <a:pt x="7511972" y="14774"/>
                  <a:pt x="7760047" y="0"/>
                </a:cubicBezTo>
                <a:cubicBezTo>
                  <a:pt x="8008122" y="-14774"/>
                  <a:pt x="7962413" y="2388"/>
                  <a:pt x="8058510" y="0"/>
                </a:cubicBezTo>
                <a:cubicBezTo>
                  <a:pt x="8154607" y="-2388"/>
                  <a:pt x="8252440" y="24907"/>
                  <a:pt x="8356973" y="0"/>
                </a:cubicBezTo>
                <a:cubicBezTo>
                  <a:pt x="8461506" y="-24907"/>
                  <a:pt x="8984178" y="71994"/>
                  <a:pt x="9183487" y="0"/>
                </a:cubicBezTo>
                <a:cubicBezTo>
                  <a:pt x="9196988" y="229885"/>
                  <a:pt x="9156723" y="314787"/>
                  <a:pt x="9183487" y="583611"/>
                </a:cubicBezTo>
                <a:cubicBezTo>
                  <a:pt x="9210251" y="852435"/>
                  <a:pt x="9148351" y="914307"/>
                  <a:pt x="9183487" y="1135957"/>
                </a:cubicBezTo>
                <a:cubicBezTo>
                  <a:pt x="9218623" y="1357607"/>
                  <a:pt x="9156803" y="1540692"/>
                  <a:pt x="9183487" y="1688302"/>
                </a:cubicBezTo>
                <a:cubicBezTo>
                  <a:pt x="9210171" y="1835913"/>
                  <a:pt x="9133744" y="2007161"/>
                  <a:pt x="9183487" y="2178119"/>
                </a:cubicBezTo>
                <a:cubicBezTo>
                  <a:pt x="9233230" y="2349077"/>
                  <a:pt x="9155232" y="2841282"/>
                  <a:pt x="9183487" y="3126486"/>
                </a:cubicBezTo>
                <a:cubicBezTo>
                  <a:pt x="9046111" y="3171028"/>
                  <a:pt x="8939229" y="3105700"/>
                  <a:pt x="8793189" y="3126486"/>
                </a:cubicBezTo>
                <a:cubicBezTo>
                  <a:pt x="8647149" y="3147272"/>
                  <a:pt x="8570214" y="3112836"/>
                  <a:pt x="8402891" y="3126486"/>
                </a:cubicBezTo>
                <a:cubicBezTo>
                  <a:pt x="8235568" y="3140136"/>
                  <a:pt x="7931492" y="3078171"/>
                  <a:pt x="7645253" y="3126486"/>
                </a:cubicBezTo>
                <a:cubicBezTo>
                  <a:pt x="7359014" y="3174801"/>
                  <a:pt x="7233575" y="3106266"/>
                  <a:pt x="6979450" y="3126486"/>
                </a:cubicBezTo>
                <a:cubicBezTo>
                  <a:pt x="6725325" y="3146706"/>
                  <a:pt x="6815164" y="3109302"/>
                  <a:pt x="6680987" y="3126486"/>
                </a:cubicBezTo>
                <a:cubicBezTo>
                  <a:pt x="6546810" y="3143670"/>
                  <a:pt x="6163494" y="3076171"/>
                  <a:pt x="6015184" y="3126486"/>
                </a:cubicBezTo>
                <a:cubicBezTo>
                  <a:pt x="5866874" y="3176801"/>
                  <a:pt x="5781912" y="3117034"/>
                  <a:pt x="5624886" y="3126486"/>
                </a:cubicBezTo>
                <a:cubicBezTo>
                  <a:pt x="5467860" y="3135938"/>
                  <a:pt x="5186490" y="3118242"/>
                  <a:pt x="4867248" y="3126486"/>
                </a:cubicBezTo>
                <a:cubicBezTo>
                  <a:pt x="4548006" y="3134730"/>
                  <a:pt x="4611891" y="3098559"/>
                  <a:pt x="4476950" y="3126486"/>
                </a:cubicBezTo>
                <a:cubicBezTo>
                  <a:pt x="4342009" y="3154413"/>
                  <a:pt x="3958429" y="3125036"/>
                  <a:pt x="3811147" y="3126486"/>
                </a:cubicBezTo>
                <a:cubicBezTo>
                  <a:pt x="3663865" y="3127936"/>
                  <a:pt x="3384586" y="3125263"/>
                  <a:pt x="3237179" y="3126486"/>
                </a:cubicBezTo>
                <a:cubicBezTo>
                  <a:pt x="3089772" y="3127709"/>
                  <a:pt x="2999109" y="3121270"/>
                  <a:pt x="2938716" y="3126486"/>
                </a:cubicBezTo>
                <a:cubicBezTo>
                  <a:pt x="2878323" y="3131702"/>
                  <a:pt x="2740028" y="3102595"/>
                  <a:pt x="2548418" y="3126486"/>
                </a:cubicBezTo>
                <a:cubicBezTo>
                  <a:pt x="2356808" y="3150377"/>
                  <a:pt x="2338696" y="3089597"/>
                  <a:pt x="2158119" y="3126486"/>
                </a:cubicBezTo>
                <a:cubicBezTo>
                  <a:pt x="1977542" y="3163375"/>
                  <a:pt x="1824384" y="3113763"/>
                  <a:pt x="1675986" y="3126486"/>
                </a:cubicBezTo>
                <a:cubicBezTo>
                  <a:pt x="1527588" y="3139209"/>
                  <a:pt x="1123104" y="3074917"/>
                  <a:pt x="918349" y="3126486"/>
                </a:cubicBezTo>
                <a:cubicBezTo>
                  <a:pt x="713594" y="3178055"/>
                  <a:pt x="640680" y="3119194"/>
                  <a:pt x="528051" y="3126486"/>
                </a:cubicBezTo>
                <a:cubicBezTo>
                  <a:pt x="415422" y="3133778"/>
                  <a:pt x="136803" y="3076044"/>
                  <a:pt x="0" y="3126486"/>
                </a:cubicBezTo>
                <a:cubicBezTo>
                  <a:pt x="-37538" y="2937769"/>
                  <a:pt x="21138" y="2762246"/>
                  <a:pt x="0" y="2605405"/>
                </a:cubicBezTo>
                <a:cubicBezTo>
                  <a:pt x="-21138" y="2448564"/>
                  <a:pt x="31154" y="2271647"/>
                  <a:pt x="0" y="2146854"/>
                </a:cubicBezTo>
                <a:cubicBezTo>
                  <a:pt x="-31154" y="2022061"/>
                  <a:pt x="761" y="1859324"/>
                  <a:pt x="0" y="1688302"/>
                </a:cubicBezTo>
                <a:cubicBezTo>
                  <a:pt x="-761" y="1517280"/>
                  <a:pt x="51707" y="1453145"/>
                  <a:pt x="0" y="1229751"/>
                </a:cubicBezTo>
                <a:cubicBezTo>
                  <a:pt x="-51707" y="1006357"/>
                  <a:pt x="31408" y="790768"/>
                  <a:pt x="0" y="646140"/>
                </a:cubicBezTo>
                <a:cubicBezTo>
                  <a:pt x="-31408" y="501512"/>
                  <a:pt x="2847" y="315324"/>
                  <a:pt x="0" y="0"/>
                </a:cubicBezTo>
                <a:close/>
              </a:path>
            </a:pathLst>
          </a:custGeom>
          <a:noFill/>
          <a:ln w="28575">
            <a:solidFill>
              <a:schemeClr val="accent4"/>
            </a:solidFill>
            <a:prstDash val="dash"/>
            <a:headEnd type="none" w="med" len="med"/>
            <a:tailEnd type="none" w="med" len="med"/>
            <a:extLst>
              <a:ext uri="{C807C97D-BFC1-408E-A445-0C87EB9F89A2}">
                <ask:lineSketchStyleProps xmlns:ask="http://schemas.microsoft.com/office/drawing/2018/sketchyshapes" sd="3580703826">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1918204C-9F51-8C68-C6F6-FF569A9FE954}"/>
              </a:ext>
            </a:extLst>
          </p:cNvPr>
          <p:cNvPicPr>
            <a:picLocks noChangeAspect="1"/>
          </p:cNvPicPr>
          <p:nvPr/>
        </p:nvPicPr>
        <p:blipFill>
          <a:blip r:embed="rId4"/>
          <a:stretch>
            <a:fillRect/>
          </a:stretch>
        </p:blipFill>
        <p:spPr>
          <a:xfrm>
            <a:off x="10275293" y="391319"/>
            <a:ext cx="1403422" cy="946199"/>
          </a:xfrm>
          <a:prstGeom prst="rect">
            <a:avLst/>
          </a:prstGeom>
        </p:spPr>
      </p:pic>
    </p:spTree>
    <p:extLst>
      <p:ext uri="{BB962C8B-B14F-4D97-AF65-F5344CB8AC3E}">
        <p14:creationId xmlns:p14="http://schemas.microsoft.com/office/powerpoint/2010/main" val="605629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2">
            <a:extLst>
              <a:ext uri="{FF2B5EF4-FFF2-40B4-BE49-F238E27FC236}">
                <a16:creationId xmlns:a16="http://schemas.microsoft.com/office/drawing/2014/main" id="{93F3B050-60E6-449B-AA90-5E3424DD9450}"/>
              </a:ext>
            </a:extLst>
          </p:cNvPr>
          <p:cNvSpPr>
            <a:spLocks noChangeArrowheads="1"/>
          </p:cNvSpPr>
          <p:nvPr/>
        </p:nvSpPr>
        <p:spPr bwMode="auto">
          <a:xfrm>
            <a:off x="1392573" y="2109635"/>
            <a:ext cx="9427976" cy="486804"/>
          </a:xfrm>
          <a:prstGeom prst="rect">
            <a:avLst/>
          </a:prstGeom>
          <a:solidFill>
            <a:schemeClr val="accent1">
              <a:alpha val="42000"/>
            </a:schemeClr>
          </a:solidFill>
          <a:ln w="3175" cap="flat" cmpd="sng" algn="ctr">
            <a:noFill/>
            <a:prstDash val="solid"/>
            <a:headEnd type="none" w="med" len="med"/>
            <a:tailEnd type="none" w="med" len="med"/>
          </a:ln>
          <a:effectLst>
            <a:outerShdw blurRad="495300" algn="ctr" rotWithShape="0">
              <a:srgbClr val="0078D4"/>
            </a:outerShdw>
            <a:softEdge rad="190500"/>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66" name="Freeform 2">
            <a:extLst>
              <a:ext uri="{FF2B5EF4-FFF2-40B4-BE49-F238E27FC236}">
                <a16:creationId xmlns:a16="http://schemas.microsoft.com/office/drawing/2014/main" id="{40A2445E-2D2A-425A-8E1E-317D472B3E2C}"/>
              </a:ext>
            </a:extLst>
          </p:cNvPr>
          <p:cNvSpPr>
            <a:spLocks noChangeArrowheads="1"/>
          </p:cNvSpPr>
          <p:nvPr/>
        </p:nvSpPr>
        <p:spPr bwMode="auto">
          <a:xfrm>
            <a:off x="9497274" y="1469832"/>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214" name="Freeform 2">
            <a:extLst>
              <a:ext uri="{FF2B5EF4-FFF2-40B4-BE49-F238E27FC236}">
                <a16:creationId xmlns:a16="http://schemas.microsoft.com/office/drawing/2014/main" id="{67665097-0A2B-4E14-9F7C-C13D7D0B1461}"/>
              </a:ext>
            </a:extLst>
          </p:cNvPr>
          <p:cNvSpPr>
            <a:spLocks noChangeArrowheads="1"/>
          </p:cNvSpPr>
          <p:nvPr/>
        </p:nvSpPr>
        <p:spPr bwMode="auto">
          <a:xfrm>
            <a:off x="4010739" y="1483237"/>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graphicFrame>
        <p:nvGraphicFramePr>
          <p:cNvPr id="244" name="Table 37">
            <a:extLst>
              <a:ext uri="{FF2B5EF4-FFF2-40B4-BE49-F238E27FC236}">
                <a16:creationId xmlns:a16="http://schemas.microsoft.com/office/drawing/2014/main" id="{4DE0886D-71E2-44D0-BBAB-036AA1B65181}"/>
              </a:ext>
            </a:extLst>
          </p:cNvPr>
          <p:cNvGraphicFramePr>
            <a:graphicFrameLocks noGrp="1"/>
          </p:cNvGraphicFramePr>
          <p:nvPr/>
        </p:nvGraphicFramePr>
        <p:xfrm>
          <a:off x="9084462" y="3011842"/>
          <a:ext cx="2294157" cy="243840"/>
        </p:xfrm>
        <a:graphic>
          <a:graphicData uri="http://schemas.openxmlformats.org/drawingml/2006/table">
            <a:tbl>
              <a:tblPr>
                <a:tableStyleId>{5C22544A-7EE6-4342-B048-85BDC9FD1C3A}</a:tableStyleId>
              </a:tblPr>
              <a:tblGrid>
                <a:gridCol w="2294157">
                  <a:extLst>
                    <a:ext uri="{9D8B030D-6E8A-4147-A177-3AD203B41FA5}">
                      <a16:colId xmlns:a16="http://schemas.microsoft.com/office/drawing/2014/main" val="901285367"/>
                    </a:ext>
                  </a:extLst>
                </a:gridCol>
              </a:tblGrid>
              <a:tr h="81025">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kern="0">
                          <a:solidFill>
                            <a:schemeClr val="bg1"/>
                          </a:solidFill>
                          <a:latin typeface="Segoe UI Semibold" panose="020B0702040204020203" pitchFamily="34" charset="0"/>
                          <a:cs typeface="Segoe UI Semibold" panose="020B0702040204020203" pitchFamily="34" charset="0"/>
                        </a:rPr>
                        <a:t>Language</a:t>
                      </a: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sp>
        <p:nvSpPr>
          <p:cNvPr id="174" name="Rectangle 173">
            <a:extLst>
              <a:ext uri="{FF2B5EF4-FFF2-40B4-BE49-F238E27FC236}">
                <a16:creationId xmlns:a16="http://schemas.microsoft.com/office/drawing/2014/main" id="{3E268E3D-3F25-44DE-AC53-9D719FED69C2}"/>
              </a:ext>
            </a:extLst>
          </p:cNvPr>
          <p:cNvSpPr/>
          <p:nvPr/>
        </p:nvSpPr>
        <p:spPr>
          <a:xfrm>
            <a:off x="1" y="512245"/>
            <a:ext cx="12192000" cy="3877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AI Services for Audio &amp; Document Intelligence</a:t>
            </a:r>
          </a:p>
        </p:txBody>
      </p:sp>
      <p:sp>
        <p:nvSpPr>
          <p:cNvPr id="81" name="TextBox 80">
            <a:extLst>
              <a:ext uri="{FF2B5EF4-FFF2-40B4-BE49-F238E27FC236}">
                <a16:creationId xmlns:a16="http://schemas.microsoft.com/office/drawing/2014/main" id="{B233D7AD-C237-4794-BA47-64C69DE24C13}"/>
              </a:ext>
            </a:extLst>
          </p:cNvPr>
          <p:cNvSpPr txBox="1"/>
          <p:nvPr/>
        </p:nvSpPr>
        <p:spPr>
          <a:xfrm>
            <a:off x="6502108" y="2969254"/>
            <a:ext cx="2208260"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Form Recognizer</a:t>
            </a:r>
          </a:p>
        </p:txBody>
      </p:sp>
      <p:sp>
        <p:nvSpPr>
          <p:cNvPr id="98" name="TextBox 97">
            <a:extLst>
              <a:ext uri="{FF2B5EF4-FFF2-40B4-BE49-F238E27FC236}">
                <a16:creationId xmlns:a16="http://schemas.microsoft.com/office/drawing/2014/main" id="{F5A3D108-C3B5-47AE-BE56-93297D9CFC7E}"/>
              </a:ext>
            </a:extLst>
          </p:cNvPr>
          <p:cNvSpPr txBox="1"/>
          <p:nvPr/>
        </p:nvSpPr>
        <p:spPr>
          <a:xfrm>
            <a:off x="3862985" y="2964488"/>
            <a:ext cx="1771271"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a:t>
            </a:r>
          </a:p>
        </p:txBody>
      </p:sp>
      <p:pic>
        <p:nvPicPr>
          <p:cNvPr id="24" name="Graphic 23">
            <a:extLst>
              <a:ext uri="{FF2B5EF4-FFF2-40B4-BE49-F238E27FC236}">
                <a16:creationId xmlns:a16="http://schemas.microsoft.com/office/drawing/2014/main" id="{A6E9F609-940A-46C5-8BE5-06175FF45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9779" y="1654954"/>
            <a:ext cx="873185" cy="873185"/>
          </a:xfrm>
          <a:prstGeom prst="rect">
            <a:avLst/>
          </a:prstGeom>
        </p:spPr>
      </p:pic>
      <p:sp>
        <p:nvSpPr>
          <p:cNvPr id="67" name="Freeform 2">
            <a:extLst>
              <a:ext uri="{FF2B5EF4-FFF2-40B4-BE49-F238E27FC236}">
                <a16:creationId xmlns:a16="http://schemas.microsoft.com/office/drawing/2014/main" id="{25730EC4-470A-4EA1-8A26-5EB322BA6239}"/>
              </a:ext>
            </a:extLst>
          </p:cNvPr>
          <p:cNvSpPr>
            <a:spLocks noChangeArrowheads="1"/>
          </p:cNvSpPr>
          <p:nvPr/>
        </p:nvSpPr>
        <p:spPr bwMode="auto">
          <a:xfrm>
            <a:off x="6754007" y="1469832"/>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pic>
        <p:nvPicPr>
          <p:cNvPr id="8" name="Graphic 7">
            <a:extLst>
              <a:ext uri="{FF2B5EF4-FFF2-40B4-BE49-F238E27FC236}">
                <a16:creationId xmlns:a16="http://schemas.microsoft.com/office/drawing/2014/main" id="{24F6FF00-E460-4B26-8AF1-3AD5827DD1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2038" y="1745282"/>
            <a:ext cx="735203" cy="735203"/>
          </a:xfrm>
          <a:prstGeom prst="rect">
            <a:avLst/>
          </a:prstGeom>
        </p:spPr>
      </p:pic>
      <p:sp>
        <p:nvSpPr>
          <p:cNvPr id="105" name="TextBox 104">
            <a:extLst>
              <a:ext uri="{FF2B5EF4-FFF2-40B4-BE49-F238E27FC236}">
                <a16:creationId xmlns:a16="http://schemas.microsoft.com/office/drawing/2014/main" id="{41F0DDAA-339B-4397-B11E-78D6CCAA45EA}"/>
              </a:ext>
            </a:extLst>
          </p:cNvPr>
          <p:cNvSpPr txBox="1"/>
          <p:nvPr/>
        </p:nvSpPr>
        <p:spPr>
          <a:xfrm>
            <a:off x="6667811" y="3420499"/>
            <a:ext cx="1886930" cy="523220"/>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Document Layout &amp; Structure Extraction</a:t>
            </a:r>
            <a:endPar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6A183A67-5BE6-4C26-8A30-732E8B722BE2}"/>
              </a:ext>
            </a:extLst>
          </p:cNvPr>
          <p:cNvSpPr txBox="1"/>
          <p:nvPr/>
        </p:nvSpPr>
        <p:spPr>
          <a:xfrm>
            <a:off x="6631716" y="4117039"/>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Key value pairing</a:t>
            </a:r>
          </a:p>
        </p:txBody>
      </p:sp>
      <p:sp>
        <p:nvSpPr>
          <p:cNvPr id="108" name="TextBox 107">
            <a:extLst>
              <a:ext uri="{FF2B5EF4-FFF2-40B4-BE49-F238E27FC236}">
                <a16:creationId xmlns:a16="http://schemas.microsoft.com/office/drawing/2014/main" id="{D8E5917C-7335-41EA-892C-C9D645F185D0}"/>
              </a:ext>
            </a:extLst>
          </p:cNvPr>
          <p:cNvSpPr txBox="1"/>
          <p:nvPr/>
        </p:nvSpPr>
        <p:spPr>
          <a:xfrm>
            <a:off x="3510398" y="3676219"/>
            <a:ext cx="2654942"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rPr>
              <a:t>Optical character recognition</a:t>
            </a:r>
          </a:p>
        </p:txBody>
      </p:sp>
      <p:sp>
        <p:nvSpPr>
          <p:cNvPr id="109" name="TextBox 108">
            <a:extLst>
              <a:ext uri="{FF2B5EF4-FFF2-40B4-BE49-F238E27FC236}">
                <a16:creationId xmlns:a16="http://schemas.microsoft.com/office/drawing/2014/main" id="{A70EBC2B-2CE6-4209-AF7F-2DB8365D4D80}"/>
              </a:ext>
            </a:extLst>
          </p:cNvPr>
          <p:cNvSpPr txBox="1"/>
          <p:nvPr/>
        </p:nvSpPr>
        <p:spPr>
          <a:xfrm>
            <a:off x="3802964" y="4265037"/>
            <a:ext cx="1886930"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rPr>
              <a:t>Image describe</a:t>
            </a:r>
          </a:p>
        </p:txBody>
      </p:sp>
      <p:sp>
        <p:nvSpPr>
          <p:cNvPr id="110" name="TextBox 109">
            <a:extLst>
              <a:ext uri="{FF2B5EF4-FFF2-40B4-BE49-F238E27FC236}">
                <a16:creationId xmlns:a16="http://schemas.microsoft.com/office/drawing/2014/main" id="{76CB8DFE-8658-4DE3-9385-F57222D6A3D0}"/>
              </a:ext>
            </a:extLst>
          </p:cNvPr>
          <p:cNvSpPr txBox="1"/>
          <p:nvPr/>
        </p:nvSpPr>
        <p:spPr>
          <a:xfrm>
            <a:off x="6638066" y="4598137"/>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Custom models</a:t>
            </a:r>
            <a:endPar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endParaRPr>
          </a:p>
        </p:txBody>
      </p:sp>
      <p:pic>
        <p:nvPicPr>
          <p:cNvPr id="2" name="Graphic 1">
            <a:extLst>
              <a:ext uri="{FF2B5EF4-FFF2-40B4-BE49-F238E27FC236}">
                <a16:creationId xmlns:a16="http://schemas.microsoft.com/office/drawing/2014/main" id="{4C36EB67-A33A-4F5E-8132-BEAE2B7FDE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77198" y="1719367"/>
            <a:ext cx="754127" cy="744358"/>
          </a:xfrm>
          <a:prstGeom prst="rect">
            <a:avLst/>
          </a:prstGeom>
        </p:spPr>
      </p:pic>
      <p:sp>
        <p:nvSpPr>
          <p:cNvPr id="4" name="TextBox 3">
            <a:extLst>
              <a:ext uri="{FF2B5EF4-FFF2-40B4-BE49-F238E27FC236}">
                <a16:creationId xmlns:a16="http://schemas.microsoft.com/office/drawing/2014/main" id="{5D588A33-96D5-4BDD-882E-6FE1BF735407}"/>
              </a:ext>
            </a:extLst>
          </p:cNvPr>
          <p:cNvSpPr txBox="1"/>
          <p:nvPr/>
        </p:nvSpPr>
        <p:spPr>
          <a:xfrm>
            <a:off x="9310797" y="3412302"/>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Entity identification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A1D7D12-612A-4402-BED1-B1A34667A86F}"/>
              </a:ext>
            </a:extLst>
          </p:cNvPr>
          <p:cNvSpPr txBox="1"/>
          <p:nvPr/>
        </p:nvSpPr>
        <p:spPr>
          <a:xfrm>
            <a:off x="9344648" y="4484703"/>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Sentiment analysis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3B38222B-2099-4DBD-B93C-CFAC0F1F5FDA}"/>
              </a:ext>
            </a:extLst>
          </p:cNvPr>
          <p:cNvSpPr txBox="1"/>
          <p:nvPr/>
        </p:nvSpPr>
        <p:spPr>
          <a:xfrm>
            <a:off x="9329430" y="3948502"/>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Text classification*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7AE7D8C-1CC7-46DC-BF61-9F4F3EDA019E}"/>
              </a:ext>
            </a:extLst>
          </p:cNvPr>
          <p:cNvSpPr txBox="1"/>
          <p:nvPr/>
        </p:nvSpPr>
        <p:spPr>
          <a:xfrm>
            <a:off x="9382174" y="5007826"/>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Text summarization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0655A51E-D241-44B3-A7E9-F5DD92BD852F}"/>
              </a:ext>
            </a:extLst>
          </p:cNvPr>
          <p:cNvSpPr txBox="1"/>
          <p:nvPr/>
        </p:nvSpPr>
        <p:spPr>
          <a:xfrm>
            <a:off x="9382174" y="5530949"/>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Translation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FBDEF462-9260-71C7-0389-A68E864195DA}"/>
              </a:ext>
            </a:extLst>
          </p:cNvPr>
          <p:cNvGrpSpPr/>
          <p:nvPr/>
        </p:nvGrpSpPr>
        <p:grpSpPr>
          <a:xfrm>
            <a:off x="1267471" y="1496833"/>
            <a:ext cx="1431266" cy="1223972"/>
            <a:chOff x="332884" y="3899846"/>
            <a:chExt cx="1431266" cy="1223972"/>
          </a:xfrm>
        </p:grpSpPr>
        <p:sp>
          <p:nvSpPr>
            <p:cNvPr id="11" name="Freeform 2">
              <a:extLst>
                <a:ext uri="{FF2B5EF4-FFF2-40B4-BE49-F238E27FC236}">
                  <a16:creationId xmlns:a16="http://schemas.microsoft.com/office/drawing/2014/main" id="{E4ADB5C9-6B95-A3B3-F159-B41135D62897}"/>
                </a:ext>
              </a:extLst>
            </p:cNvPr>
            <p:cNvSpPr>
              <a:spLocks noChangeArrowheads="1"/>
            </p:cNvSpPr>
            <p:nvPr/>
          </p:nvSpPr>
          <p:spPr bwMode="auto">
            <a:xfrm>
              <a:off x="332884" y="3899846"/>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pic>
          <p:nvPicPr>
            <p:cNvPr id="10" name="Graphic 9">
              <a:extLst>
                <a:ext uri="{FF2B5EF4-FFF2-40B4-BE49-F238E27FC236}">
                  <a16:creationId xmlns:a16="http://schemas.microsoft.com/office/drawing/2014/main" id="{0D4E97AC-822A-012C-8189-47F3E769B3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336" y="4076651"/>
              <a:ext cx="870362" cy="870362"/>
            </a:xfrm>
            <a:prstGeom prst="rect">
              <a:avLst/>
            </a:prstGeom>
          </p:spPr>
        </p:pic>
      </p:grpSp>
      <p:sp>
        <p:nvSpPr>
          <p:cNvPr id="13" name="TextBox 12">
            <a:extLst>
              <a:ext uri="{FF2B5EF4-FFF2-40B4-BE49-F238E27FC236}">
                <a16:creationId xmlns:a16="http://schemas.microsoft.com/office/drawing/2014/main" id="{3483329D-6300-9049-94A0-939C4D352D47}"/>
              </a:ext>
            </a:extLst>
          </p:cNvPr>
          <p:cNvSpPr txBox="1"/>
          <p:nvPr/>
        </p:nvSpPr>
        <p:spPr>
          <a:xfrm>
            <a:off x="1097468" y="2970746"/>
            <a:ext cx="1771271"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Speech</a:t>
            </a:r>
          </a:p>
        </p:txBody>
      </p:sp>
      <p:sp>
        <p:nvSpPr>
          <p:cNvPr id="14" name="TextBox 13">
            <a:extLst>
              <a:ext uri="{FF2B5EF4-FFF2-40B4-BE49-F238E27FC236}">
                <a16:creationId xmlns:a16="http://schemas.microsoft.com/office/drawing/2014/main" id="{DEEC31D7-4C4B-468D-DFF4-4163CF266FEB}"/>
              </a:ext>
            </a:extLst>
          </p:cNvPr>
          <p:cNvSpPr txBox="1"/>
          <p:nvPr/>
        </p:nvSpPr>
        <p:spPr>
          <a:xfrm>
            <a:off x="655632" y="3680964"/>
            <a:ext cx="2654942"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rPr>
              <a:t>Transcription</a:t>
            </a:r>
          </a:p>
        </p:txBody>
      </p:sp>
      <p:sp>
        <p:nvSpPr>
          <p:cNvPr id="15" name="TextBox 14">
            <a:extLst>
              <a:ext uri="{FF2B5EF4-FFF2-40B4-BE49-F238E27FC236}">
                <a16:creationId xmlns:a16="http://schemas.microsoft.com/office/drawing/2014/main" id="{F9192F39-5C6D-9571-69F3-7F82BC24B1D5}"/>
              </a:ext>
            </a:extLst>
          </p:cNvPr>
          <p:cNvSpPr txBox="1"/>
          <p:nvPr/>
        </p:nvSpPr>
        <p:spPr>
          <a:xfrm>
            <a:off x="1097468" y="4256279"/>
            <a:ext cx="1964514" cy="523220"/>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rPr>
              <a:t>Custom /</a:t>
            </a:r>
            <a:r>
              <a:rPr kumimoji="0" lang="en-US" sz="1400" b="0" i="0" u="none" strike="noStrike" kern="0" cap="none" spc="0" normalizeH="0" noProof="0">
                <a:ln>
                  <a:noFill/>
                </a:ln>
                <a:solidFill>
                  <a:srgbClr val="50E6FF"/>
                </a:solidFill>
                <a:effectLst/>
                <a:uLnTx/>
                <a:uFillTx/>
                <a:latin typeface="Segoe UI "/>
                <a:ea typeface="+mn-ea"/>
                <a:cs typeface="Segoe UI Semibold" panose="020B0702040204020203" pitchFamily="34" charset="0"/>
              </a:rPr>
              <a:t> Domain-Specific Speech</a:t>
            </a:r>
            <a:endPar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08CEB2DC-98A8-0127-B55E-F52AC77D3B3A}"/>
              </a:ext>
            </a:extLst>
          </p:cNvPr>
          <p:cNvSpPr txBox="1"/>
          <p:nvPr/>
        </p:nvSpPr>
        <p:spPr>
          <a:xfrm>
            <a:off x="9127410" y="2964488"/>
            <a:ext cx="2208260"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kern="0" dirty="0">
                <a:solidFill>
                  <a:prstClr val="white"/>
                </a:solidFill>
                <a:latin typeface="Segoe UI Semibold" panose="020B0702040204020203" pitchFamily="34" charset="0"/>
                <a:cs typeface="Segoe UI Semibold" panose="020B0702040204020203" pitchFamily="34" charset="0"/>
              </a:rPr>
              <a:t>Language</a:t>
            </a:r>
            <a:endParaRPr kumimoji="0" lang="en-US" sz="16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250789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 calcmode="lin" valueType="num">
                                      <p:cBhvr additive="base">
                                        <p:cTn id="10" dur="500" fill="hold"/>
                                        <p:tgtEl>
                                          <p:spTgt spid="105"/>
                                        </p:tgtEl>
                                        <p:attrNameLst>
                                          <p:attrName>ppt_x</p:attrName>
                                        </p:attrNameLst>
                                      </p:cBhvr>
                                      <p:tavLst>
                                        <p:tav tm="0">
                                          <p:val>
                                            <p:strVal val="#ppt_x"/>
                                          </p:val>
                                        </p:tav>
                                        <p:tav tm="100000">
                                          <p:val>
                                            <p:strVal val="#ppt_x"/>
                                          </p:val>
                                        </p:tav>
                                      </p:tavLst>
                                    </p:anim>
                                    <p:anim calcmode="lin" valueType="num">
                                      <p:cBhvr additive="base">
                                        <p:cTn id="11" dur="500" fill="hold"/>
                                        <p:tgtEl>
                                          <p:spTgt spid="105"/>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0"/>
                                  </p:stCondLst>
                                  <p:childTnLst>
                                    <p:set>
                                      <p:cBhvr>
                                        <p:cTn id="13" dur="1" fill="hold">
                                          <p:stCondLst>
                                            <p:cond delay="0"/>
                                          </p:stCondLst>
                                        </p:cTn>
                                        <p:tgtEl>
                                          <p:spTgt spid="106"/>
                                        </p:tgtEl>
                                        <p:attrNameLst>
                                          <p:attrName>style.visibility</p:attrName>
                                        </p:attrNameLst>
                                      </p:cBhvr>
                                      <p:to>
                                        <p:strVal val="visible"/>
                                      </p:to>
                                    </p:set>
                                    <p:anim calcmode="lin" valueType="num">
                                      <p:cBhvr additive="base">
                                        <p:cTn id="14" dur="500" fill="hold"/>
                                        <p:tgtEl>
                                          <p:spTgt spid="106"/>
                                        </p:tgtEl>
                                        <p:attrNameLst>
                                          <p:attrName>ppt_x</p:attrName>
                                        </p:attrNameLst>
                                      </p:cBhvr>
                                      <p:tavLst>
                                        <p:tav tm="0">
                                          <p:val>
                                            <p:strVal val="#ppt_x"/>
                                          </p:val>
                                        </p:tav>
                                        <p:tav tm="100000">
                                          <p:val>
                                            <p:strVal val="#ppt_x"/>
                                          </p:val>
                                        </p:tav>
                                      </p:tavLst>
                                    </p:anim>
                                    <p:anim calcmode="lin" valueType="num">
                                      <p:cBhvr additive="base">
                                        <p:cTn id="15" dur="500" fill="hold"/>
                                        <p:tgtEl>
                                          <p:spTgt spid="106"/>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08"/>
                                        </p:tgtEl>
                                        <p:attrNameLst>
                                          <p:attrName>style.visibility</p:attrName>
                                        </p:attrNameLst>
                                      </p:cBhvr>
                                      <p:to>
                                        <p:strVal val="visible"/>
                                      </p:to>
                                    </p:set>
                                    <p:anim calcmode="lin" valueType="num">
                                      <p:cBhvr additive="base">
                                        <p:cTn id="18" dur="500" fill="hold"/>
                                        <p:tgtEl>
                                          <p:spTgt spid="108"/>
                                        </p:tgtEl>
                                        <p:attrNameLst>
                                          <p:attrName>ppt_x</p:attrName>
                                        </p:attrNameLst>
                                      </p:cBhvr>
                                      <p:tavLst>
                                        <p:tav tm="0">
                                          <p:val>
                                            <p:strVal val="#ppt_x"/>
                                          </p:val>
                                        </p:tav>
                                        <p:tav tm="100000">
                                          <p:val>
                                            <p:strVal val="#ppt_x"/>
                                          </p:val>
                                        </p:tav>
                                      </p:tavLst>
                                    </p:anim>
                                    <p:anim calcmode="lin" valueType="num">
                                      <p:cBhvr additive="base">
                                        <p:cTn id="19" dur="500" fill="hold"/>
                                        <p:tgtEl>
                                          <p:spTgt spid="108"/>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anim calcmode="lin" valueType="num">
                                      <p:cBhvr additive="base">
                                        <p:cTn id="22" dur="500" fill="hold"/>
                                        <p:tgtEl>
                                          <p:spTgt spid="109"/>
                                        </p:tgtEl>
                                        <p:attrNameLst>
                                          <p:attrName>ppt_x</p:attrName>
                                        </p:attrNameLst>
                                      </p:cBhvr>
                                      <p:tavLst>
                                        <p:tav tm="0">
                                          <p:val>
                                            <p:strVal val="#ppt_x"/>
                                          </p:val>
                                        </p:tav>
                                        <p:tav tm="100000">
                                          <p:val>
                                            <p:strVal val="#ppt_x"/>
                                          </p:val>
                                        </p:tav>
                                      </p:tavLst>
                                    </p:anim>
                                    <p:anim calcmode="lin" valueType="num">
                                      <p:cBhvr additive="base">
                                        <p:cTn id="23" dur="500" fill="hold"/>
                                        <p:tgtEl>
                                          <p:spTgt spid="109"/>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110"/>
                                        </p:tgtEl>
                                        <p:attrNameLst>
                                          <p:attrName>style.visibility</p:attrName>
                                        </p:attrNameLst>
                                      </p:cBhvr>
                                      <p:to>
                                        <p:strVal val="visible"/>
                                      </p:to>
                                    </p:set>
                                    <p:anim calcmode="lin" valueType="num">
                                      <p:cBhvr additive="base">
                                        <p:cTn id="26" dur="500" fill="hold"/>
                                        <p:tgtEl>
                                          <p:spTgt spid="110"/>
                                        </p:tgtEl>
                                        <p:attrNameLst>
                                          <p:attrName>ppt_x</p:attrName>
                                        </p:attrNameLst>
                                      </p:cBhvr>
                                      <p:tavLst>
                                        <p:tav tm="0">
                                          <p:val>
                                            <p:strVal val="#ppt_x"/>
                                          </p:val>
                                        </p:tav>
                                        <p:tav tm="100000">
                                          <p:val>
                                            <p:strVal val="#ppt_x"/>
                                          </p:val>
                                        </p:tav>
                                      </p:tavLst>
                                    </p:anim>
                                    <p:anim calcmode="lin" valueType="num">
                                      <p:cBhvr additive="base">
                                        <p:cTn id="27" dur="500" fill="hold"/>
                                        <p:tgtEl>
                                          <p:spTgt spid="110"/>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ppt_x"/>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5" grpId="0"/>
      <p:bldP spid="106" grpId="0"/>
      <p:bldP spid="108" grpId="0"/>
      <p:bldP spid="109" grpId="0"/>
      <p:bldP spid="110" grpId="0"/>
      <p:bldP spid="4" grpId="0"/>
      <p:bldP spid="5" grpId="0"/>
      <p:bldP spid="23" grpId="0"/>
      <p:bldP spid="25" grpId="0"/>
      <p:bldP spid="26"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7A0C3-FA8B-4210-A910-CACD1D03FFA7}"/>
              </a:ext>
            </a:extLst>
          </p:cNvPr>
          <p:cNvSpPr txBox="1">
            <a:spLocks noGrp="1"/>
          </p:cNvSpPr>
          <p:nvPr>
            <p:ph type="title" idx="4294967295"/>
          </p:nvPr>
        </p:nvSpPr>
        <p:spPr>
          <a:xfrm>
            <a:off x="4083050" y="2459038"/>
            <a:ext cx="8108950" cy="13223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mj-lt"/>
                <a:ea typeface="+mn-ea"/>
                <a:cs typeface="+mn-cs"/>
              </a:rPr>
              <a:t>“Again and again, we hunt for that document we urgently need and it is nowhere to be found. We have more data than ever before, but we struggle to navigate to the right data the moment we need it”</a:t>
            </a:r>
            <a:br>
              <a:rPr kumimoji="0" lang="en-US" sz="2000" b="0" i="0" u="none" strike="noStrike" kern="1200" cap="none" spc="0" normalizeH="0" baseline="0" noProof="0">
                <a:ln>
                  <a:noFill/>
                </a:ln>
                <a:solidFill>
                  <a:schemeClr val="tx1"/>
                </a:solidFill>
                <a:effectLst/>
                <a:uLnTx/>
                <a:uFillTx/>
                <a:latin typeface="+mj-lt"/>
                <a:ea typeface="+mn-ea"/>
                <a:cs typeface="+mn-cs"/>
              </a:rPr>
            </a:br>
            <a:r>
              <a:rPr kumimoji="0" lang="en-US" sz="2000" b="0" i="0" u="none" strike="noStrike" kern="1200" cap="none" spc="0" normalizeH="0" baseline="0" noProof="0">
                <a:ln>
                  <a:noFill/>
                </a:ln>
                <a:solidFill>
                  <a:schemeClr val="tx1"/>
                </a:solidFill>
                <a:effectLst/>
                <a:uLnTx/>
                <a:uFillTx/>
                <a:latin typeface="+mj-lt"/>
                <a:ea typeface="+mn-ea"/>
                <a:cs typeface="+mn-cs"/>
              </a:rPr>
              <a:t>–</a:t>
            </a:r>
            <a:r>
              <a:rPr kumimoji="0" lang="en-US" sz="2000" b="0" i="1" u="none" strike="noStrike" kern="1200" cap="none" spc="0" normalizeH="0" baseline="0" noProof="0">
                <a:ln>
                  <a:noFill/>
                </a:ln>
                <a:solidFill>
                  <a:schemeClr val="tx1"/>
                </a:solidFill>
                <a:effectLst/>
                <a:uLnTx/>
                <a:uFillTx/>
                <a:latin typeface="+mj-lt"/>
                <a:ea typeface="+mn-ea"/>
                <a:cs typeface="+mn-cs"/>
              </a:rPr>
              <a:t>Everyone (at some point) </a:t>
            </a:r>
          </a:p>
        </p:txBody>
      </p:sp>
    </p:spTree>
    <p:extLst>
      <p:ext uri="{BB962C8B-B14F-4D97-AF65-F5344CB8AC3E}">
        <p14:creationId xmlns:p14="http://schemas.microsoft.com/office/powerpoint/2010/main" val="3548521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6952D7-05F6-4693-853A-5EEFB4B94170}"/>
              </a:ext>
            </a:extLst>
          </p:cNvPr>
          <p:cNvPicPr>
            <a:picLocks noChangeAspect="1"/>
          </p:cNvPicPr>
          <p:nvPr/>
        </p:nvPicPr>
        <p:blipFill rotWithShape="1">
          <a:blip r:embed="rId3">
            <a:extLst>
              <a:ext uri="{28A0092B-C50C-407E-A947-70E740481C1C}">
                <a14:useLocalDpi xmlns:a14="http://schemas.microsoft.com/office/drawing/2010/main" val="0"/>
              </a:ext>
            </a:extLst>
          </a:blip>
          <a:srcRect t="36133" b="21187"/>
          <a:stretch/>
        </p:blipFill>
        <p:spPr>
          <a:xfrm>
            <a:off x="0" y="4082810"/>
            <a:ext cx="12192000" cy="2775190"/>
          </a:xfrm>
          <a:prstGeom prst="rect">
            <a:avLst/>
          </a:prstGeom>
        </p:spPr>
      </p:pic>
      <p:sp>
        <p:nvSpPr>
          <p:cNvPr id="8" name="Rectangle 7">
            <a:extLst>
              <a:ext uri="{FF2B5EF4-FFF2-40B4-BE49-F238E27FC236}">
                <a16:creationId xmlns:a16="http://schemas.microsoft.com/office/drawing/2014/main" id="{207AB768-8D5E-4FED-8255-762EE386BCE0}"/>
              </a:ext>
            </a:extLst>
          </p:cNvPr>
          <p:cNvSpPr/>
          <p:nvPr/>
        </p:nvSpPr>
        <p:spPr>
          <a:xfrm>
            <a:off x="1" y="471091"/>
            <a:ext cx="12192000" cy="3877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Challenges</a:t>
            </a:r>
          </a:p>
        </p:txBody>
      </p:sp>
      <p:sp>
        <p:nvSpPr>
          <p:cNvPr id="9" name="TextBox 8">
            <a:extLst>
              <a:ext uri="{FF2B5EF4-FFF2-40B4-BE49-F238E27FC236}">
                <a16:creationId xmlns:a16="http://schemas.microsoft.com/office/drawing/2014/main" id="{7AA5F198-DFB2-4E66-94AD-3638AED2863C}"/>
              </a:ext>
            </a:extLst>
          </p:cNvPr>
          <p:cNvSpPr txBox="1"/>
          <p:nvPr/>
        </p:nvSpPr>
        <p:spPr>
          <a:xfrm>
            <a:off x="1638815" y="1509088"/>
            <a:ext cx="3711406" cy="897682"/>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Organizations amass</a:t>
            </a:r>
            <a:r>
              <a:rPr kumimoji="0" lang="en-US" sz="1600" b="0" i="0" u="none" strike="noStrike" kern="1200" cap="none" spc="0" normalizeH="0" baseline="0" noProof="0">
                <a:ln>
                  <a:noFill/>
                </a:ln>
                <a:solidFill>
                  <a:prstClr val="white"/>
                </a:solidFill>
                <a:effectLst/>
                <a:uLnTx/>
                <a:uFillTx/>
                <a:latin typeface="SegoeUI"/>
                <a:ea typeface="+mn-ea"/>
                <a:cs typeface="Segoe UI Semibold" panose="020B0702040204020203" pitchFamily="34" charset="0"/>
              </a:rPr>
              <a:t>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many inputs</a:t>
            </a: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p>
          <a:p>
            <a:pPr marR="0" lvl="0" algn="ctr" defTabSz="914400" rtl="0" eaLnBrk="1" fontAlgn="auto" latinLnBrk="0" hangingPunct="1">
              <a:spcBef>
                <a:spcPts val="0"/>
              </a:spcBef>
              <a:spcAft>
                <a:spcPts val="0"/>
              </a:spcAft>
              <a:buClrTx/>
              <a:buSzTx/>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which require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AI expertise across </a:t>
            </a:r>
            <a:r>
              <a:rPr lang="en-US" sz="2000">
                <a:solidFill>
                  <a:srgbClr val="50E6FF"/>
                </a:solidFill>
                <a:latin typeface="Segoe UI Semibold" panose="020B0702040204020203" pitchFamily="34" charset="0"/>
                <a:cs typeface="Segoe UI Semibold" panose="020B0702040204020203" pitchFamily="34" charset="0"/>
              </a:rPr>
              <a:t>multiple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t>
            </a:r>
            <a:r>
              <a:rPr lang="en-US" sz="2000">
                <a:solidFill>
                  <a:srgbClr val="50E6FF"/>
                </a:solidFill>
                <a:latin typeface="Segoe UI Semibold" panose="020B0702040204020203" pitchFamily="34" charset="0"/>
                <a:cs typeface="Segoe UI Semibold" panose="020B0702040204020203" pitchFamily="34" charset="0"/>
              </a:rPr>
              <a:t>domains</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(NLP, CV, speech, ..)</a:t>
            </a:r>
            <a:endParaRPr kumimoji="0" lang="en-US" sz="1400" b="0" i="0" u="none" strike="noStrike" kern="1200" cap="none" spc="0" normalizeH="0" baseline="0" noProof="0">
              <a:ln>
                <a:noFill/>
              </a:ln>
              <a:solidFill>
                <a:prstClr val="white"/>
              </a:solidFill>
              <a:effectLst/>
              <a:uLnTx/>
              <a:uFillTx/>
              <a:latin typeface="Segoe UI "/>
              <a:ea typeface="+mn-ea"/>
              <a:cs typeface="+mn-cs"/>
            </a:endParaRPr>
          </a:p>
        </p:txBody>
      </p:sp>
      <p:sp>
        <p:nvSpPr>
          <p:cNvPr id="10" name="TextBox 9">
            <a:extLst>
              <a:ext uri="{FF2B5EF4-FFF2-40B4-BE49-F238E27FC236}">
                <a16:creationId xmlns:a16="http://schemas.microsoft.com/office/drawing/2014/main" id="{211B67FE-F7A2-48E7-9C7F-D4B60E9058C1}"/>
              </a:ext>
            </a:extLst>
          </p:cNvPr>
          <p:cNvSpPr txBox="1"/>
          <p:nvPr/>
        </p:nvSpPr>
        <p:spPr>
          <a:xfrm>
            <a:off x="799975" y="3056970"/>
            <a:ext cx="3644900" cy="90883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Documents </a:t>
            </a:r>
            <a:r>
              <a:rPr kumimoji="0" lang="en-US" sz="1400" b="0" i="0" u="none" strike="noStrike" kern="1200" cap="none" spc="0" normalizeH="0" baseline="0" noProof="0">
                <a:ln>
                  <a:noFill/>
                </a:ln>
                <a:solidFill>
                  <a:prstClr val="white"/>
                </a:solidFill>
                <a:effectLst/>
                <a:uLnTx/>
                <a:uFillTx/>
                <a:latin typeface="Segoe UI "/>
                <a:ea typeface="+mn-ea"/>
                <a:cs typeface="+mn-cs"/>
              </a:rPr>
              <a:t>are </a:t>
            </a:r>
            <a:r>
              <a:rPr lang="en-US" sz="2000">
                <a:solidFill>
                  <a:srgbClr val="50E6FF"/>
                </a:solidFill>
                <a:latin typeface="Segoe UI Semibold" panose="020B0702040204020203" pitchFamily="34" charset="0"/>
                <a:cs typeface="Segoe UI Semibold" panose="020B0702040204020203" pitchFamily="34" charset="0"/>
              </a:rPr>
              <a:t>everywhere,</a:t>
            </a:r>
            <a:r>
              <a:rPr kumimoji="0" lang="en-US" sz="1400" b="0" i="0" u="none" strike="noStrike" kern="1200" cap="none" spc="0" normalizeH="0" baseline="0" noProof="0">
                <a:ln>
                  <a:noFill/>
                </a:ln>
                <a:solidFill>
                  <a:prstClr val="white"/>
                </a:solidFill>
                <a:effectLst/>
                <a:uLnTx/>
                <a:uFillTx/>
                <a:latin typeface="Segoe UI "/>
                <a:ea typeface="+mn-ea"/>
                <a:cs typeface="+mn-cs"/>
              </a:rPr>
              <a:t> and are, unfortunately, still a major communication tool between organizations</a:t>
            </a:r>
          </a:p>
        </p:txBody>
      </p:sp>
      <p:sp>
        <p:nvSpPr>
          <p:cNvPr id="11" name="TextBox 10">
            <a:extLst>
              <a:ext uri="{FF2B5EF4-FFF2-40B4-BE49-F238E27FC236}">
                <a16:creationId xmlns:a16="http://schemas.microsoft.com/office/drawing/2014/main" id="{30E8AEE2-2EAE-442F-B3B8-590AC965A382}"/>
              </a:ext>
            </a:extLst>
          </p:cNvPr>
          <p:cNvSpPr txBox="1"/>
          <p:nvPr/>
        </p:nvSpPr>
        <p:spPr>
          <a:xfrm>
            <a:off x="7703687" y="3110605"/>
            <a:ext cx="3644900" cy="1473096"/>
          </a:xfrm>
          <a:prstGeom prst="rect">
            <a:avLst/>
          </a:prstGeom>
          <a:noFill/>
          <a:ln>
            <a:noFill/>
          </a:ln>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Let the data scientists </a:t>
            </a:r>
            <a:r>
              <a:rPr lang="en-US" sz="2000">
                <a:solidFill>
                  <a:srgbClr val="50E6FF"/>
                </a:solidFill>
                <a:latin typeface="Segoe UI Semibold" panose="020B0702040204020203" pitchFamily="34" charset="0"/>
                <a:cs typeface="Segoe UI Semibold" panose="020B0702040204020203" pitchFamily="34" charset="0"/>
              </a:rPr>
              <a:t>focus</a:t>
            </a:r>
            <a:r>
              <a:rPr kumimoji="0" lang="en-US" sz="1400" b="0" i="0" u="none" strike="noStrike" kern="1200" cap="none" spc="0" normalizeH="0" baseline="0" noProof="0">
                <a:ln>
                  <a:noFill/>
                </a:ln>
                <a:solidFill>
                  <a:prstClr val="white"/>
                </a:solidFill>
                <a:effectLst/>
                <a:uLnTx/>
                <a:uFillTx/>
                <a:latin typeface="Segoe UI "/>
                <a:ea typeface="+mn-ea"/>
                <a:cs typeface="+mn-cs"/>
              </a:rPr>
              <a:t> on </a:t>
            </a:r>
            <a:r>
              <a:rPr lang="en-US" sz="2000">
                <a:solidFill>
                  <a:srgbClr val="50E6FF"/>
                </a:solidFill>
                <a:latin typeface="Segoe UI Semibold" panose="020B0702040204020203" pitchFamily="34" charset="0"/>
                <a:cs typeface="Segoe UI Semibold" panose="020B0702040204020203" pitchFamily="34" charset="0"/>
              </a:rPr>
              <a:t>AI</a:t>
            </a:r>
            <a:r>
              <a:rPr lang="en-US" sz="1400">
                <a:solidFill>
                  <a:prstClr val="white"/>
                </a:solidFill>
                <a:latin typeface="Segoe UI "/>
              </a:rPr>
              <a:t>. AI pipelines typically </a:t>
            </a:r>
            <a:r>
              <a:rPr lang="en-US" sz="2000">
                <a:solidFill>
                  <a:srgbClr val="50E6FF"/>
                </a:solidFill>
                <a:latin typeface="Segoe UI Semibold" panose="020B0702040204020203" pitchFamily="34" charset="0"/>
                <a:cs typeface="Segoe UI Semibold" panose="020B0702040204020203" pitchFamily="34" charset="0"/>
              </a:rPr>
              <a:t>require</a:t>
            </a:r>
            <a:r>
              <a:rPr lang="en-US" sz="1400">
                <a:solidFill>
                  <a:prstClr val="white"/>
                </a:solidFill>
                <a:latin typeface="Segoe UI "/>
              </a:rPr>
              <a:t> </a:t>
            </a:r>
            <a:r>
              <a:rPr lang="en-US" sz="2000">
                <a:solidFill>
                  <a:srgbClr val="50E6FF"/>
                </a:solidFill>
                <a:latin typeface="Segoe UI Semibold" panose="020B0702040204020203" pitchFamily="34" charset="0"/>
                <a:cs typeface="Segoe UI Semibold" panose="020B0702040204020203" pitchFamily="34" charset="0"/>
              </a:rPr>
              <a:t>developers</a:t>
            </a:r>
            <a:r>
              <a:rPr lang="en-US" sz="1400">
                <a:solidFill>
                  <a:prstClr val="white"/>
                </a:solidFill>
                <a:latin typeface="Segoe UI "/>
              </a:rPr>
              <a:t> and data scientists </a:t>
            </a:r>
            <a:r>
              <a:rPr kumimoji="0" lang="en-US" sz="1400" b="0" i="0" u="none" strike="noStrike" kern="1200" cap="none" spc="0" normalizeH="0" baseline="0" noProof="0">
                <a:ln>
                  <a:noFill/>
                </a:ln>
                <a:solidFill>
                  <a:prstClr val="white"/>
                </a:solidFill>
                <a:effectLst/>
                <a:uLnTx/>
                <a:uFillTx/>
                <a:latin typeface="Segoe UI "/>
                <a:ea typeface="+mn-ea"/>
                <a:cs typeface="+mn-cs"/>
              </a:rPr>
              <a:t>to develop and implement the solution, as well as long term management</a:t>
            </a:r>
          </a:p>
        </p:txBody>
      </p:sp>
      <p:sp>
        <p:nvSpPr>
          <p:cNvPr id="12" name="TextBox 11">
            <a:extLst>
              <a:ext uri="{FF2B5EF4-FFF2-40B4-BE49-F238E27FC236}">
                <a16:creationId xmlns:a16="http://schemas.microsoft.com/office/drawing/2014/main" id="{0BA2BC5C-B866-43B7-8BE9-0A6656FD61E0}"/>
              </a:ext>
            </a:extLst>
          </p:cNvPr>
          <p:cNvSpPr txBox="1"/>
          <p:nvPr/>
        </p:nvSpPr>
        <p:spPr>
          <a:xfrm>
            <a:off x="4767790" y="2841681"/>
            <a:ext cx="2502719" cy="93871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Manual data entry and extraction could be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costly</a:t>
            </a:r>
            <a:r>
              <a:rPr kumimoji="0" lang="en-US" sz="1400" b="0" i="0" u="none" strike="noStrike" kern="1200" cap="none" spc="0" normalizeH="0" baseline="0" noProof="0">
                <a:ln>
                  <a:noFill/>
                </a:ln>
                <a:solidFill>
                  <a:prstClr val="white"/>
                </a:solidFill>
                <a:effectLst/>
                <a:uLnTx/>
                <a:uFillTx/>
                <a:latin typeface="Segoe UI "/>
                <a:ea typeface="+mn-ea"/>
                <a:cs typeface="+mn-cs"/>
              </a:rPr>
              <a:t> and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erroneous</a:t>
            </a:r>
          </a:p>
        </p:txBody>
      </p:sp>
      <p:sp>
        <p:nvSpPr>
          <p:cNvPr id="13" name="TextBox 12">
            <a:extLst>
              <a:ext uri="{FF2B5EF4-FFF2-40B4-BE49-F238E27FC236}">
                <a16:creationId xmlns:a16="http://schemas.microsoft.com/office/drawing/2014/main" id="{DE754729-AB56-4A6A-B4FE-9D43DA5A1B1C}"/>
              </a:ext>
            </a:extLst>
          </p:cNvPr>
          <p:cNvSpPr txBox="1"/>
          <p:nvPr/>
        </p:nvSpPr>
        <p:spPr>
          <a:xfrm>
            <a:off x="6347937" y="1416859"/>
            <a:ext cx="3948381" cy="938719"/>
          </a:xfrm>
          <a:prstGeom prst="rect">
            <a:avLst/>
          </a:prstGeom>
          <a:noFill/>
          <a:ln>
            <a:noFill/>
          </a:ln>
        </p:spPr>
        <p:txBody>
          <a:bodyPr wrap="square" lIns="91440" tIns="45720" rIns="91440" bIns="45720" rtlCol="0" anchor="t">
            <a:spAutoFit/>
          </a:bodyPr>
          <a:lstStyle/>
          <a:p>
            <a:pPr lvl="0" algn="ctr">
              <a:lnSpc>
                <a:spcPts val="2200"/>
              </a:lnSpc>
              <a:defRPr/>
            </a:pPr>
            <a:r>
              <a:rPr lang="en-US" sz="1400">
                <a:solidFill>
                  <a:prstClr val="white"/>
                </a:solidFill>
                <a:latin typeface="Segoe UI "/>
              </a:rPr>
              <a:t>Accelerator brings together </a:t>
            </a:r>
            <a:r>
              <a:rPr lang="en-US" sz="2000">
                <a:solidFill>
                  <a:srgbClr val="50E6FF"/>
                </a:solidFill>
                <a:latin typeface="Segoe UI Semibold" panose="020B0702040204020203" pitchFamily="34" charset="0"/>
                <a:cs typeface="Segoe UI Semibold" panose="020B0702040204020203" pitchFamily="34" charset="0"/>
              </a:rPr>
              <a:t>multiple Cognitive Services</a:t>
            </a:r>
            <a:r>
              <a:rPr lang="en-US" sz="1400">
                <a:solidFill>
                  <a:prstClr val="white"/>
                </a:solidFill>
                <a:latin typeface="Segoe UI "/>
              </a:rPr>
              <a:t> together in a </a:t>
            </a:r>
            <a:r>
              <a:rPr lang="en-US" sz="2000">
                <a:solidFill>
                  <a:srgbClr val="50E6FF"/>
                </a:solidFill>
                <a:latin typeface="Segoe UI Semibold" panose="020B0702040204020203" pitchFamily="34" charset="0"/>
                <a:cs typeface="Segoe UI Semibold" panose="020B0702040204020203" pitchFamily="34" charset="0"/>
              </a:rPr>
              <a:t>single</a:t>
            </a:r>
            <a:r>
              <a:rPr lang="en-US" sz="1400">
                <a:solidFill>
                  <a:prstClr val="white"/>
                </a:solidFill>
                <a:latin typeface="Segoe UI "/>
              </a:rPr>
              <a:t> studio/tool</a:t>
            </a:r>
          </a:p>
        </p:txBody>
      </p:sp>
    </p:spTree>
    <p:extLst>
      <p:ext uri="{BB962C8B-B14F-4D97-AF65-F5344CB8AC3E}">
        <p14:creationId xmlns:p14="http://schemas.microsoft.com/office/powerpoint/2010/main" val="22089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4" presetClass="path" presetSubtype="0" accel="50000" decel="50000" fill="hold" grpId="0" nodeType="withEffect">
                                  <p:stCondLst>
                                    <p:cond delay="500"/>
                                  </p:stCondLst>
                                  <p:childTnLst>
                                    <p:animMotion origin="layout" path="M 0.00065 0.50787 L 1.45833E-6 3.33333E-6 " pathEditMode="relative" rAng="0" ptsTypes="AA">
                                      <p:cBhvr>
                                        <p:cTn id="9" dur="1000" fill="hold"/>
                                        <p:tgtEl>
                                          <p:spTgt spid="9"/>
                                        </p:tgtEl>
                                        <p:attrNameLst>
                                          <p:attrName>ppt_x</p:attrName>
                                          <p:attrName>ppt_y</p:attrName>
                                        </p:attrNameLst>
                                      </p:cBhvr>
                                      <p:rCtr x="-39" y="-25394"/>
                                    </p:animMotion>
                                  </p:childTnLst>
                                </p:cTn>
                              </p:par>
                              <p:par>
                                <p:cTn id="10" presetID="10" presetClass="entr" presetSubtype="0" fill="hold" grpId="1" nodeType="withEffect">
                                  <p:stCondLst>
                                    <p:cond delay="17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64" presetClass="path" presetSubtype="0" accel="50000" decel="50000" fill="hold" grpId="0" nodeType="withEffect">
                                  <p:stCondLst>
                                    <p:cond delay="1250"/>
                                  </p:stCondLst>
                                  <p:childTnLst>
                                    <p:animMotion origin="layout" path="M 2.08333E-7 0.25 L 2.08333E-7 1.11111E-6 " pathEditMode="relative" rAng="0" ptsTypes="AA">
                                      <p:cBhvr>
                                        <p:cTn id="14" dur="1000" fill="hold"/>
                                        <p:tgtEl>
                                          <p:spTgt spid="12"/>
                                        </p:tgtEl>
                                        <p:attrNameLst>
                                          <p:attrName>ppt_x</p:attrName>
                                          <p:attrName>ppt_y</p:attrName>
                                        </p:attrNameLst>
                                      </p:cBhvr>
                                      <p:rCtr x="0" y="-12500"/>
                                    </p:animMotion>
                                  </p:childTnLst>
                                </p:cTn>
                              </p:par>
                              <p:par>
                                <p:cTn id="15" presetID="10" presetClass="entr" presetSubtype="0" fill="hold" grpId="0" nodeType="withEffect">
                                  <p:stCondLst>
                                    <p:cond delay="225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64" presetClass="path" presetSubtype="0" accel="50000" decel="50000" fill="hold" nodeType="withEffect">
                                  <p:stCondLst>
                                    <p:cond delay="1750"/>
                                  </p:stCondLst>
                                  <p:childTnLst>
                                    <p:animMotion origin="layout" path="M -0.0017 0.38565 L 2.70833E-6 -2.59259E-6 " pathEditMode="relative" rAng="0" ptsTypes="AA">
                                      <p:cBhvr>
                                        <p:cTn id="19" dur="1000" fill="hold"/>
                                        <p:tgtEl>
                                          <p:spTgt spid="10">
                                            <p:txEl>
                                              <p:pRg st="0" end="0"/>
                                            </p:txEl>
                                          </p:spTgt>
                                        </p:tgtEl>
                                        <p:attrNameLst>
                                          <p:attrName>ppt_x</p:attrName>
                                          <p:attrName>ppt_y</p:attrName>
                                        </p:attrNameLst>
                                      </p:cBhvr>
                                      <p:rCtr x="78" y="-19282"/>
                                    </p:animMotion>
                                  </p:childTnLst>
                                </p:cTn>
                              </p:par>
                              <p:par>
                                <p:cTn id="20" presetID="10" presetClass="entr" presetSubtype="0" fill="hold" grpId="1" nodeType="withEffect">
                                  <p:stCondLst>
                                    <p:cond delay="2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accel="50000" decel="50000" fill="hold" grpId="0" nodeType="withEffect">
                                  <p:stCondLst>
                                    <p:cond delay="2250"/>
                                  </p:stCondLst>
                                  <p:childTnLst>
                                    <p:animMotion origin="layout" path="M -2.08333E-6 0.25 L -2.08333E-6 0 " pathEditMode="relative" rAng="0" ptsTypes="AA">
                                      <p:cBhvr>
                                        <p:cTn id="24" dur="1000" fill="hold"/>
                                        <p:tgtEl>
                                          <p:spTgt spid="13"/>
                                        </p:tgtEl>
                                        <p:attrNameLst>
                                          <p:attrName>ppt_x</p:attrName>
                                          <p:attrName>ppt_y</p:attrName>
                                        </p:attrNameLst>
                                      </p:cBhvr>
                                      <p:rCtr x="0" y="-12500"/>
                                    </p:animMotion>
                                  </p:childTnLst>
                                </p:cTn>
                              </p:par>
                              <p:par>
                                <p:cTn id="25" presetID="10" presetClass="entr" presetSubtype="0" fill="hold" grpId="1" nodeType="withEffect">
                                  <p:stCondLst>
                                    <p:cond delay="32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64" presetClass="path" presetSubtype="0" accel="50000" decel="50000" fill="hold" grpId="0" nodeType="withEffect">
                                  <p:stCondLst>
                                    <p:cond delay="2750"/>
                                  </p:stCondLst>
                                  <p:childTnLst>
                                    <p:animMotion origin="layout" path="M -2.08333E-7 0.4588 L -2.08333E-7 3.7037E-7 " pathEditMode="relative" rAng="0" ptsTypes="AA">
                                      <p:cBhvr>
                                        <p:cTn id="29" dur="1000" fill="hold"/>
                                        <p:tgtEl>
                                          <p:spTgt spid="11"/>
                                        </p:tgtEl>
                                        <p:attrNameLst>
                                          <p:attrName>ppt_x</p:attrName>
                                          <p:attrName>ppt_y</p:attrName>
                                        </p:attrNameLst>
                                      </p:cBhvr>
                                      <p:rCtr x="0" y="-2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build="allAtOnce"/>
      <p:bldP spid="11" grpId="0"/>
      <p:bldP spid="11" grpId="1"/>
      <p:bldP spid="12" grpId="0"/>
      <p:bldP spid="12" grpId="1"/>
      <p:bldP spid="13" grpId="0"/>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7DF4-37FF-48D9-A0BF-C9EE56CE4732}"/>
              </a:ext>
            </a:extLst>
          </p:cNvPr>
          <p:cNvSpPr>
            <a:spLocks noGrp="1"/>
          </p:cNvSpPr>
          <p:nvPr>
            <p:ph type="title"/>
          </p:nvPr>
        </p:nvSpPr>
        <p:spPr>
          <a:xfrm>
            <a:off x="0" y="628827"/>
            <a:ext cx="12191999" cy="397545"/>
          </a:xfrm>
        </p:spPr>
        <p:txBody>
          <a:bodyPr/>
          <a:lstStyle/>
          <a:p>
            <a:pPr algn="ctr"/>
            <a:r>
              <a:rPr lang="en-US">
                <a:solidFill>
                  <a:schemeClr val="bg1"/>
                </a:solidFill>
                <a:latin typeface="Segoe UI Semibold" panose="020B0702040204020203" pitchFamily="34" charset="0"/>
                <a:cs typeface="Segoe UI Semibold" panose="020B0702040204020203" pitchFamily="34" charset="0"/>
              </a:rPr>
              <a:t>How is the Business Process Accelerator (BPA) used?</a:t>
            </a:r>
          </a:p>
        </p:txBody>
      </p:sp>
      <p:sp>
        <p:nvSpPr>
          <p:cNvPr id="4" name="Text Placeholder 3">
            <a:extLst>
              <a:ext uri="{FF2B5EF4-FFF2-40B4-BE49-F238E27FC236}">
                <a16:creationId xmlns:a16="http://schemas.microsoft.com/office/drawing/2014/main" id="{0C190F96-EDE1-434E-A85B-C3B15717A793}"/>
              </a:ext>
            </a:extLst>
          </p:cNvPr>
          <p:cNvSpPr>
            <a:spLocks noGrp="1"/>
          </p:cNvSpPr>
          <p:nvPr>
            <p:ph type="body" sz="quarter" idx="10"/>
          </p:nvPr>
        </p:nvSpPr>
        <p:spPr>
          <a:xfrm>
            <a:off x="5367863" y="4414371"/>
            <a:ext cx="1579037" cy="1259319"/>
          </a:xfrm>
        </p:spPr>
        <p:txBody>
          <a:bodyPr/>
          <a:lstStyle/>
          <a:p>
            <a:pPr>
              <a:lnSpc>
                <a:spcPct val="100000"/>
              </a:lnSpc>
            </a:pPr>
            <a:r>
              <a:rPr lang="en-US" sz="1050">
                <a:solidFill>
                  <a:schemeClr val="bg1"/>
                </a:solidFill>
                <a:latin typeface="Segoe UI "/>
              </a:rPr>
              <a:t>Utilize </a:t>
            </a:r>
            <a:r>
              <a:rPr lang="en-US" sz="1050">
                <a:solidFill>
                  <a:srgbClr val="9BF1FF"/>
                </a:solidFill>
                <a:latin typeface="Segoe UI "/>
              </a:rPr>
              <a:t>React</a:t>
            </a:r>
            <a:r>
              <a:rPr lang="en-US" sz="1050">
                <a:solidFill>
                  <a:schemeClr val="bg1"/>
                </a:solidFill>
                <a:latin typeface="Segoe UI "/>
              </a:rPr>
              <a:t> </a:t>
            </a:r>
            <a:r>
              <a:rPr lang="en-US" sz="1050">
                <a:solidFill>
                  <a:srgbClr val="50E6FF"/>
                </a:solidFill>
                <a:latin typeface="Segoe UI "/>
              </a:rPr>
              <a:t>Website</a:t>
            </a:r>
            <a:r>
              <a:rPr lang="en-US" sz="1050">
                <a:solidFill>
                  <a:schemeClr val="bg1"/>
                </a:solidFill>
                <a:latin typeface="Segoe UI "/>
              </a:rPr>
              <a:t> automatically deployed by BPA repo.</a:t>
            </a:r>
          </a:p>
          <a:p>
            <a:pPr>
              <a:lnSpc>
                <a:spcPct val="100000"/>
              </a:lnSpc>
            </a:pPr>
            <a:r>
              <a:rPr lang="en-US" sz="1050">
                <a:solidFill>
                  <a:schemeClr val="bg1"/>
                </a:solidFill>
                <a:latin typeface="Segoe UI "/>
              </a:rPr>
              <a:t>Read API OCR engine or Form Recognizer for digitizing printed or handwritten documents </a:t>
            </a:r>
          </a:p>
        </p:txBody>
      </p:sp>
      <p:sp>
        <p:nvSpPr>
          <p:cNvPr id="5" name="Text Placeholder 4">
            <a:extLst>
              <a:ext uri="{FF2B5EF4-FFF2-40B4-BE49-F238E27FC236}">
                <a16:creationId xmlns:a16="http://schemas.microsoft.com/office/drawing/2014/main" id="{16656E84-7122-4CE9-906E-0EB444FD02AA}"/>
              </a:ext>
            </a:extLst>
          </p:cNvPr>
          <p:cNvSpPr>
            <a:spLocks noGrp="1"/>
          </p:cNvSpPr>
          <p:nvPr>
            <p:ph type="body" sz="quarter" idx="11"/>
          </p:nvPr>
        </p:nvSpPr>
        <p:spPr>
          <a:xfrm>
            <a:off x="7406145" y="4414371"/>
            <a:ext cx="1579037" cy="646331"/>
          </a:xfrm>
        </p:spPr>
        <p:txBody>
          <a:bodyPr vert="horz" wrap="square" lIns="0" tIns="0" rIns="0" bIns="0" rtlCol="0">
            <a:spAutoFit/>
          </a:bodyPr>
          <a:lstStyle/>
          <a:p>
            <a:pPr>
              <a:lnSpc>
                <a:spcPct val="100000"/>
              </a:lnSpc>
            </a:pPr>
            <a:r>
              <a:rPr lang="en-US" sz="1050">
                <a:solidFill>
                  <a:schemeClr val="bg1"/>
                </a:solidFill>
                <a:latin typeface="Segoe UI "/>
              </a:rPr>
              <a:t>Use pre-trained or custom AI models for entity and key pair extraction with Form Recognizer Service</a:t>
            </a:r>
          </a:p>
        </p:txBody>
      </p:sp>
      <p:sp>
        <p:nvSpPr>
          <p:cNvPr id="6" name="Text Placeholder 5">
            <a:extLst>
              <a:ext uri="{FF2B5EF4-FFF2-40B4-BE49-F238E27FC236}">
                <a16:creationId xmlns:a16="http://schemas.microsoft.com/office/drawing/2014/main" id="{7C401719-5BC0-470D-9955-34C9BE2A90FE}"/>
              </a:ext>
            </a:extLst>
          </p:cNvPr>
          <p:cNvSpPr>
            <a:spLocks noGrp="1"/>
          </p:cNvSpPr>
          <p:nvPr>
            <p:ph type="body" sz="quarter" idx="12"/>
          </p:nvPr>
        </p:nvSpPr>
        <p:spPr>
          <a:xfrm>
            <a:off x="9547505" y="4414371"/>
            <a:ext cx="1779521" cy="1608133"/>
          </a:xfrm>
        </p:spPr>
        <p:txBody>
          <a:bodyPr vert="horz" wrap="square" lIns="0" tIns="0" rIns="0" bIns="0" rtlCol="0">
            <a:spAutoFit/>
          </a:bodyPr>
          <a:lstStyle/>
          <a:p>
            <a:pPr>
              <a:lnSpc>
                <a:spcPct val="100000"/>
              </a:lnSpc>
            </a:pPr>
            <a:r>
              <a:rPr lang="en-US" sz="1050">
                <a:solidFill>
                  <a:schemeClr val="bg1"/>
                </a:solidFill>
                <a:latin typeface="Segoe UI "/>
              </a:rPr>
              <a:t>Use prebuilt AI services like Text Analytics or custom text for text models to enrich the data and make it relevant to your business needs</a:t>
            </a:r>
          </a:p>
          <a:p>
            <a:pPr>
              <a:lnSpc>
                <a:spcPct val="100000"/>
              </a:lnSpc>
            </a:pPr>
            <a:endParaRPr lang="en-US" sz="1050">
              <a:solidFill>
                <a:schemeClr val="bg1"/>
              </a:solidFill>
              <a:latin typeface="Segoe UI "/>
            </a:endParaRPr>
          </a:p>
          <a:p>
            <a:pPr>
              <a:lnSpc>
                <a:spcPct val="100000"/>
              </a:lnSpc>
            </a:pPr>
            <a:r>
              <a:rPr lang="en-US" sz="1050">
                <a:solidFill>
                  <a:schemeClr val="bg1"/>
                </a:solidFill>
                <a:latin typeface="Segoe UI "/>
              </a:rPr>
              <a:t>Quickly leverage </a:t>
            </a:r>
            <a:r>
              <a:rPr lang="en-US" sz="1050">
                <a:solidFill>
                  <a:srgbClr val="9BF1FF"/>
                </a:solidFill>
                <a:latin typeface="Segoe UI "/>
              </a:rPr>
              <a:t>Cognitive Search </a:t>
            </a:r>
            <a:r>
              <a:rPr lang="en-US" sz="1050">
                <a:solidFill>
                  <a:schemeClr val="bg1"/>
                </a:solidFill>
                <a:latin typeface="Segoe UI "/>
              </a:rPr>
              <a:t>across document enrichments</a:t>
            </a:r>
          </a:p>
        </p:txBody>
      </p:sp>
      <p:sp>
        <p:nvSpPr>
          <p:cNvPr id="18" name="TextBox 17">
            <a:extLst>
              <a:ext uri="{FF2B5EF4-FFF2-40B4-BE49-F238E27FC236}">
                <a16:creationId xmlns:a16="http://schemas.microsoft.com/office/drawing/2014/main" id="{E5430290-4D30-49D0-9F95-03252650FF2D}"/>
              </a:ext>
            </a:extLst>
          </p:cNvPr>
          <p:cNvSpPr txBox="1"/>
          <p:nvPr/>
        </p:nvSpPr>
        <p:spPr>
          <a:xfrm>
            <a:off x="483577" y="1147933"/>
            <a:ext cx="11324492"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Deploying multiple Azure Cognitive Services can help ingest, extract and enrich data </a:t>
            </a:r>
          </a:p>
        </p:txBody>
      </p:sp>
      <p:sp>
        <p:nvSpPr>
          <p:cNvPr id="45" name="TextBox 44">
            <a:extLst>
              <a:ext uri="{FF2B5EF4-FFF2-40B4-BE49-F238E27FC236}">
                <a16:creationId xmlns:a16="http://schemas.microsoft.com/office/drawing/2014/main" id="{19152805-8008-4C8A-9A58-67DDF6C311D4}"/>
              </a:ext>
            </a:extLst>
          </p:cNvPr>
          <p:cNvSpPr txBox="1"/>
          <p:nvPr/>
        </p:nvSpPr>
        <p:spPr>
          <a:xfrm>
            <a:off x="5282027" y="3818103"/>
            <a:ext cx="1277430" cy="276999"/>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Ingest</a:t>
            </a:r>
          </a:p>
        </p:txBody>
      </p:sp>
      <p:sp>
        <p:nvSpPr>
          <p:cNvPr id="46" name="TextBox 45">
            <a:extLst>
              <a:ext uri="{FF2B5EF4-FFF2-40B4-BE49-F238E27FC236}">
                <a16:creationId xmlns:a16="http://schemas.microsoft.com/office/drawing/2014/main" id="{4CE9909C-4B9C-4D1F-81BE-CC77E3D9BF7A}"/>
              </a:ext>
            </a:extLst>
          </p:cNvPr>
          <p:cNvSpPr txBox="1"/>
          <p:nvPr/>
        </p:nvSpPr>
        <p:spPr>
          <a:xfrm>
            <a:off x="7269288" y="3818103"/>
            <a:ext cx="1555734" cy="276999"/>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Extract</a:t>
            </a:r>
          </a:p>
        </p:txBody>
      </p:sp>
      <p:sp>
        <p:nvSpPr>
          <p:cNvPr id="47" name="TextBox 46">
            <a:extLst>
              <a:ext uri="{FF2B5EF4-FFF2-40B4-BE49-F238E27FC236}">
                <a16:creationId xmlns:a16="http://schemas.microsoft.com/office/drawing/2014/main" id="{44DEA0A4-E28F-4E7C-AE5B-1A74544970C7}"/>
              </a:ext>
            </a:extLst>
          </p:cNvPr>
          <p:cNvSpPr txBox="1"/>
          <p:nvPr/>
        </p:nvSpPr>
        <p:spPr>
          <a:xfrm>
            <a:off x="9473810" y="3803558"/>
            <a:ext cx="1151398" cy="276999"/>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Enrich</a:t>
            </a:r>
          </a:p>
        </p:txBody>
      </p:sp>
      <p:grpSp>
        <p:nvGrpSpPr>
          <p:cNvPr id="9" name="Group 8">
            <a:extLst>
              <a:ext uri="{FF2B5EF4-FFF2-40B4-BE49-F238E27FC236}">
                <a16:creationId xmlns:a16="http://schemas.microsoft.com/office/drawing/2014/main" id="{6B49D4E3-DCE6-4CE4-94D1-81953B2166FA}"/>
              </a:ext>
            </a:extLst>
          </p:cNvPr>
          <p:cNvGrpSpPr/>
          <p:nvPr/>
        </p:nvGrpSpPr>
        <p:grpSpPr>
          <a:xfrm>
            <a:off x="5311819" y="2483897"/>
            <a:ext cx="951731" cy="951731"/>
            <a:chOff x="820649" y="2590406"/>
            <a:chExt cx="951731" cy="951731"/>
          </a:xfrm>
        </p:grpSpPr>
        <p:sp>
          <p:nvSpPr>
            <p:cNvPr id="27" name="Oval 26">
              <a:extLst>
                <a:ext uri="{FF2B5EF4-FFF2-40B4-BE49-F238E27FC236}">
                  <a16:creationId xmlns:a16="http://schemas.microsoft.com/office/drawing/2014/main" id="{CB21F207-F568-496F-8F96-58B304ACBFE9}"/>
                </a:ext>
              </a:extLst>
            </p:cNvPr>
            <p:cNvSpPr>
              <a:spLocks noChangeAspect="1"/>
            </p:cNvSpPr>
            <p:nvPr/>
          </p:nvSpPr>
          <p:spPr bwMode="auto">
            <a:xfrm>
              <a:off x="820649" y="2590406"/>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50" name="forward" descr="forward, content validation">
              <a:extLst>
                <a:ext uri="{FF2B5EF4-FFF2-40B4-BE49-F238E27FC236}">
                  <a16:creationId xmlns:a16="http://schemas.microsoft.com/office/drawing/2014/main" id="{0BB4F05B-6A71-4B8D-96B6-BCDB646AF213}"/>
                </a:ext>
              </a:extLst>
            </p:cNvPr>
            <p:cNvGrpSpPr/>
            <p:nvPr/>
          </p:nvGrpSpPr>
          <p:grpSpPr>
            <a:xfrm>
              <a:off x="990771" y="2844943"/>
              <a:ext cx="494147" cy="492822"/>
              <a:chOff x="3492975" y="1233785"/>
              <a:chExt cx="403671" cy="402588"/>
            </a:xfrm>
          </p:grpSpPr>
          <p:sp>
            <p:nvSpPr>
              <p:cNvPr id="51" name="Freeform: Shape 50">
                <a:extLst>
                  <a:ext uri="{FF2B5EF4-FFF2-40B4-BE49-F238E27FC236}">
                    <a16:creationId xmlns:a16="http://schemas.microsoft.com/office/drawing/2014/main" id="{646A8762-CC7A-4E41-AE84-53EFB2599295}"/>
                  </a:ext>
                </a:extLst>
              </p:cNvPr>
              <p:cNvSpPr/>
              <p:nvPr/>
            </p:nvSpPr>
            <p:spPr>
              <a:xfrm>
                <a:off x="3598897" y="1233785"/>
                <a:ext cx="297749" cy="402588"/>
              </a:xfrm>
              <a:custGeom>
                <a:avLst/>
                <a:gdLst>
                  <a:gd name="connsiteX0" fmla="*/ 298030 w 297749"/>
                  <a:gd name="connsiteY0" fmla="*/ 1362 h 402588"/>
                  <a:gd name="connsiteX1" fmla="*/ 1362 w 297749"/>
                  <a:gd name="connsiteY1" fmla="*/ 1362 h 402588"/>
                  <a:gd name="connsiteX2" fmla="*/ 1362 w 297749"/>
                  <a:gd name="connsiteY2" fmla="*/ 402469 h 402588"/>
                  <a:gd name="connsiteX3" fmla="*/ 298030 w 297749"/>
                  <a:gd name="connsiteY3" fmla="*/ 402469 h 402588"/>
                  <a:gd name="connsiteX4" fmla="*/ 298030 w 297749"/>
                  <a:gd name="connsiteY4" fmla="*/ 1362 h 40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9" h="402588">
                    <a:moveTo>
                      <a:pt x="298030" y="1362"/>
                    </a:moveTo>
                    <a:lnTo>
                      <a:pt x="1362" y="1362"/>
                    </a:lnTo>
                    <a:lnTo>
                      <a:pt x="1362" y="402469"/>
                    </a:lnTo>
                    <a:lnTo>
                      <a:pt x="298030" y="402469"/>
                    </a:lnTo>
                    <a:lnTo>
                      <a:pt x="298030" y="1362"/>
                    </a:lnTo>
                    <a:close/>
                  </a:path>
                </a:pathLst>
              </a:custGeom>
              <a:solidFill>
                <a:srgbClr val="0078D7"/>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B148DB75-A647-4A4C-9FD9-D1B387162241}"/>
                  </a:ext>
                </a:extLst>
              </p:cNvPr>
              <p:cNvSpPr/>
              <p:nvPr/>
            </p:nvSpPr>
            <p:spPr>
              <a:xfrm>
                <a:off x="3492975" y="1338298"/>
                <a:ext cx="268394" cy="192907"/>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0" name="Group 9">
            <a:extLst>
              <a:ext uri="{FF2B5EF4-FFF2-40B4-BE49-F238E27FC236}">
                <a16:creationId xmlns:a16="http://schemas.microsoft.com/office/drawing/2014/main" id="{38AFB03E-EE2E-485E-AEE8-DCD2026FE49C}"/>
              </a:ext>
            </a:extLst>
          </p:cNvPr>
          <p:cNvGrpSpPr/>
          <p:nvPr/>
        </p:nvGrpSpPr>
        <p:grpSpPr>
          <a:xfrm>
            <a:off x="7326071" y="2483897"/>
            <a:ext cx="951731" cy="951731"/>
            <a:chOff x="4302409" y="2590406"/>
            <a:chExt cx="951731" cy="951731"/>
          </a:xfrm>
        </p:grpSpPr>
        <p:sp>
          <p:nvSpPr>
            <p:cNvPr id="53" name="Oval 52">
              <a:extLst>
                <a:ext uri="{FF2B5EF4-FFF2-40B4-BE49-F238E27FC236}">
                  <a16:creationId xmlns:a16="http://schemas.microsoft.com/office/drawing/2014/main" id="{9B2F3F9D-1276-4125-826D-6AE4A07509AA}"/>
                </a:ext>
              </a:extLst>
            </p:cNvPr>
            <p:cNvSpPr>
              <a:spLocks noChangeAspect="1"/>
            </p:cNvSpPr>
            <p:nvPr/>
          </p:nvSpPr>
          <p:spPr bwMode="auto">
            <a:xfrm>
              <a:off x="4302409" y="2590406"/>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54" name="Group 53" descr="magnifying glass, search, analyze, interpret&#10;">
              <a:extLst>
                <a:ext uri="{FF2B5EF4-FFF2-40B4-BE49-F238E27FC236}">
                  <a16:creationId xmlns:a16="http://schemas.microsoft.com/office/drawing/2014/main" id="{0CBC3488-DB8A-41BC-A5D6-8DCD8B5FCDB2}"/>
                </a:ext>
              </a:extLst>
            </p:cNvPr>
            <p:cNvGrpSpPr>
              <a:grpSpLocks noChangeAspect="1"/>
            </p:cNvGrpSpPr>
            <p:nvPr/>
          </p:nvGrpSpPr>
          <p:grpSpPr>
            <a:xfrm>
              <a:off x="4467113" y="2774476"/>
              <a:ext cx="556833" cy="556831"/>
              <a:chOff x="7791430" y="1922801"/>
              <a:chExt cx="492940" cy="492938"/>
            </a:xfrm>
          </p:grpSpPr>
          <p:sp>
            <p:nvSpPr>
              <p:cNvPr id="55" name="AutoShape 78">
                <a:extLst>
                  <a:ext uri="{FF2B5EF4-FFF2-40B4-BE49-F238E27FC236}">
                    <a16:creationId xmlns:a16="http://schemas.microsoft.com/office/drawing/2014/main" id="{CA6F5329-47B1-4260-9BE6-591132C74325}"/>
                  </a:ext>
                </a:extLst>
              </p:cNvPr>
              <p:cNvSpPr>
                <a:spLocks noChangeAspect="1" noChangeArrowheads="1" noTextEdit="1"/>
              </p:cNvSpPr>
              <p:nvPr/>
            </p:nvSpPr>
            <p:spPr bwMode="auto">
              <a:xfrm>
                <a:off x="7791430" y="1922801"/>
                <a:ext cx="492940" cy="4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89">
                <a:extLst>
                  <a:ext uri="{FF2B5EF4-FFF2-40B4-BE49-F238E27FC236}">
                    <a16:creationId xmlns:a16="http://schemas.microsoft.com/office/drawing/2014/main" id="{1DCAEEFF-3F5F-4CCD-8F59-EFF42176F38B}"/>
                  </a:ext>
                </a:extLst>
              </p:cNvPr>
              <p:cNvSpPr>
                <a:spLocks noChangeArrowheads="1"/>
              </p:cNvSpPr>
              <p:nvPr/>
            </p:nvSpPr>
            <p:spPr bwMode="auto">
              <a:xfrm>
                <a:off x="7956431"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90">
                <a:extLst>
                  <a:ext uri="{FF2B5EF4-FFF2-40B4-BE49-F238E27FC236}">
                    <a16:creationId xmlns:a16="http://schemas.microsoft.com/office/drawing/2014/main" id="{DE5BA66B-E652-4791-BA8D-4A96AB91EADA}"/>
                  </a:ext>
                </a:extLst>
              </p:cNvPr>
              <p:cNvSpPr>
                <a:spLocks noChangeArrowheads="1"/>
              </p:cNvSpPr>
              <p:nvPr/>
            </p:nvSpPr>
            <p:spPr bwMode="auto">
              <a:xfrm>
                <a:off x="8036869"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val 93">
                <a:extLst>
                  <a:ext uri="{FF2B5EF4-FFF2-40B4-BE49-F238E27FC236}">
                    <a16:creationId xmlns:a16="http://schemas.microsoft.com/office/drawing/2014/main" id="{283DE35A-D8EB-48D6-A54D-B9FC9F6560B0}"/>
                  </a:ext>
                </a:extLst>
              </p:cNvPr>
              <p:cNvSpPr>
                <a:spLocks noChangeArrowheads="1"/>
              </p:cNvSpPr>
              <p:nvPr/>
            </p:nvSpPr>
            <p:spPr bwMode="auto">
              <a:xfrm>
                <a:off x="7956431" y="2168239"/>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98">
                <a:extLst>
                  <a:ext uri="{FF2B5EF4-FFF2-40B4-BE49-F238E27FC236}">
                    <a16:creationId xmlns:a16="http://schemas.microsoft.com/office/drawing/2014/main" id="{2C17D07B-7A93-4AA6-B090-45D27284EDF1}"/>
                  </a:ext>
                </a:extLst>
              </p:cNvPr>
              <p:cNvSpPr>
                <a:spLocks noEditPoints="1"/>
              </p:cNvSpPr>
              <p:nvPr/>
            </p:nvSpPr>
            <p:spPr bwMode="auto">
              <a:xfrm>
                <a:off x="8036869" y="2168239"/>
                <a:ext cx="245439" cy="24543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9">
                <a:extLst>
                  <a:ext uri="{FF2B5EF4-FFF2-40B4-BE49-F238E27FC236}">
                    <a16:creationId xmlns:a16="http://schemas.microsoft.com/office/drawing/2014/main" id="{0FABC2B4-E4FD-426A-9FC0-4A0CE094F1C7}"/>
                  </a:ext>
                </a:extLst>
              </p:cNvPr>
              <p:cNvSpPr>
                <a:spLocks/>
              </p:cNvSpPr>
              <p:nvPr/>
            </p:nvSpPr>
            <p:spPr bwMode="auto">
              <a:xfrm>
                <a:off x="7875993" y="2003239"/>
                <a:ext cx="107250" cy="111375"/>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00">
                <a:extLst>
                  <a:ext uri="{FF2B5EF4-FFF2-40B4-BE49-F238E27FC236}">
                    <a16:creationId xmlns:a16="http://schemas.microsoft.com/office/drawing/2014/main" id="{8071A314-FEFC-450D-A209-78399E76DFFD}"/>
                  </a:ext>
                </a:extLst>
              </p:cNvPr>
              <p:cNvSpPr>
                <a:spLocks/>
              </p:cNvSpPr>
              <p:nvPr/>
            </p:nvSpPr>
            <p:spPr bwMode="auto">
              <a:xfrm>
                <a:off x="7871868" y="2195051"/>
                <a:ext cx="111375" cy="111375"/>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01">
                <a:extLst>
                  <a:ext uri="{FF2B5EF4-FFF2-40B4-BE49-F238E27FC236}">
                    <a16:creationId xmlns:a16="http://schemas.microsoft.com/office/drawing/2014/main" id="{EFC459A9-6BB6-43B3-B76C-08E770383028}"/>
                  </a:ext>
                </a:extLst>
              </p:cNvPr>
              <p:cNvSpPr>
                <a:spLocks/>
              </p:cNvSpPr>
              <p:nvPr/>
            </p:nvSpPr>
            <p:spPr bwMode="auto">
              <a:xfrm>
                <a:off x="8063681" y="2003239"/>
                <a:ext cx="107250" cy="111375"/>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 name="Group 10">
            <a:extLst>
              <a:ext uri="{FF2B5EF4-FFF2-40B4-BE49-F238E27FC236}">
                <a16:creationId xmlns:a16="http://schemas.microsoft.com/office/drawing/2014/main" id="{2AE3147A-2F0F-4471-84C9-5E1BB90A630F}"/>
              </a:ext>
            </a:extLst>
          </p:cNvPr>
          <p:cNvGrpSpPr/>
          <p:nvPr/>
        </p:nvGrpSpPr>
        <p:grpSpPr>
          <a:xfrm>
            <a:off x="9340323" y="2469352"/>
            <a:ext cx="951731" cy="951731"/>
            <a:chOff x="7739973" y="2590406"/>
            <a:chExt cx="951731" cy="951731"/>
          </a:xfrm>
        </p:grpSpPr>
        <p:sp>
          <p:nvSpPr>
            <p:cNvPr id="63" name="Oval 62">
              <a:extLst>
                <a:ext uri="{FF2B5EF4-FFF2-40B4-BE49-F238E27FC236}">
                  <a16:creationId xmlns:a16="http://schemas.microsoft.com/office/drawing/2014/main" id="{F3846B7C-2ABE-497A-9A1A-BB255DF8586C}"/>
                </a:ext>
              </a:extLst>
            </p:cNvPr>
            <p:cNvSpPr>
              <a:spLocks noChangeAspect="1"/>
            </p:cNvSpPr>
            <p:nvPr/>
          </p:nvSpPr>
          <p:spPr bwMode="auto">
            <a:xfrm>
              <a:off x="7739973" y="2590406"/>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pic>
          <p:nvPicPr>
            <p:cNvPr id="64" name="Graphic 63" descr="Icon of people with devices around">
              <a:extLst>
                <a:ext uri="{FF2B5EF4-FFF2-40B4-BE49-F238E27FC236}">
                  <a16:creationId xmlns:a16="http://schemas.microsoft.com/office/drawing/2014/main" id="{6482A554-2A3B-4E13-AF8A-A4E0151D6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473" y="2790677"/>
              <a:ext cx="590698" cy="539703"/>
            </a:xfrm>
            <a:prstGeom prst="rect">
              <a:avLst/>
            </a:prstGeom>
          </p:spPr>
        </p:pic>
      </p:grpSp>
      <p:sp>
        <p:nvSpPr>
          <p:cNvPr id="3" name="Rectangle: Rounded Corners 2">
            <a:extLst>
              <a:ext uri="{FF2B5EF4-FFF2-40B4-BE49-F238E27FC236}">
                <a16:creationId xmlns:a16="http://schemas.microsoft.com/office/drawing/2014/main" id="{F0A8BFE8-A63B-04A7-6DF0-8C489D31F999}"/>
              </a:ext>
            </a:extLst>
          </p:cNvPr>
          <p:cNvSpPr/>
          <p:nvPr/>
        </p:nvSpPr>
        <p:spPr>
          <a:xfrm>
            <a:off x="4902200" y="2185062"/>
            <a:ext cx="5867400" cy="1549400"/>
          </a:xfrm>
          <a:prstGeom prst="roundRect">
            <a:avLst/>
          </a:prstGeom>
          <a:noFill/>
          <a:ln w="19050">
            <a:solidFill>
              <a:srgbClr val="0060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E9A6E8-F6C6-B338-ABC4-252CC249C080}"/>
              </a:ext>
            </a:extLst>
          </p:cNvPr>
          <p:cNvSpPr>
            <a:spLocks noChangeAspect="1"/>
          </p:cNvSpPr>
          <p:nvPr/>
        </p:nvSpPr>
        <p:spPr bwMode="auto">
          <a:xfrm>
            <a:off x="1031738" y="2469352"/>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03F27AA3-E7A9-69CE-1ADF-980DCE1A15C5}"/>
              </a:ext>
            </a:extLst>
          </p:cNvPr>
          <p:cNvSpPr txBox="1"/>
          <p:nvPr/>
        </p:nvSpPr>
        <p:spPr>
          <a:xfrm>
            <a:off x="962017" y="3807415"/>
            <a:ext cx="1277430" cy="461665"/>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Deploy Template Repo</a:t>
            </a:r>
          </a:p>
        </p:txBody>
      </p:sp>
      <p:sp>
        <p:nvSpPr>
          <p:cNvPr id="21" name="Text Placeholder 3">
            <a:extLst>
              <a:ext uri="{FF2B5EF4-FFF2-40B4-BE49-F238E27FC236}">
                <a16:creationId xmlns:a16="http://schemas.microsoft.com/office/drawing/2014/main" id="{82CDD7D8-D98C-1B1F-93B9-820B60C0288C}"/>
              </a:ext>
            </a:extLst>
          </p:cNvPr>
          <p:cNvSpPr txBox="1">
            <a:spLocks/>
          </p:cNvSpPr>
          <p:nvPr/>
        </p:nvSpPr>
        <p:spPr>
          <a:xfrm>
            <a:off x="1051981" y="4414371"/>
            <a:ext cx="1579037" cy="161583"/>
          </a:xfrm>
          <a:prstGeom prst="rect">
            <a:avLst/>
          </a:prstGeom>
        </p:spPr>
        <p:txBody>
          <a:bodyPr vert="horz" wrap="square" lIns="0" tIns="0" rIns="0" bIns="0" rtlCol="0">
            <a:spAutoFit/>
          </a:bodyPr>
          <a:lstStyle>
            <a:lvl1pPr marL="0" indent="0" algn="l" defTabSz="914400" rtl="0" eaLnBrk="1" latinLnBrk="0" hangingPunct="1">
              <a:lnSpc>
                <a:spcPts val="2353"/>
              </a:lnSpc>
              <a:spcBef>
                <a:spcPts val="1000"/>
              </a:spcBef>
              <a:buFont typeface="Arial" panose="020B0604020202020204" pitchFamily="34" charset="0"/>
              <a:buNone/>
              <a:defRPr lang="en-US" sz="2000" kern="1200" spc="0" baseline="0" dirty="0">
                <a:solidFill>
                  <a:schemeClr val="tx1"/>
                </a:solidFill>
                <a:latin typeface="+mn-lt"/>
                <a:ea typeface="+mn-ea"/>
                <a:cs typeface="+mn-cs"/>
              </a:defRPr>
            </a:lvl1pPr>
            <a:lvl2pPr marL="22409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a:solidFill>
                  <a:schemeClr val="bg1"/>
                </a:solidFill>
                <a:latin typeface="Segoe UI "/>
              </a:rPr>
              <a:t>Deploy repo</a:t>
            </a:r>
          </a:p>
        </p:txBody>
      </p:sp>
      <p:grpSp>
        <p:nvGrpSpPr>
          <p:cNvPr id="23" name="quick setup 1">
            <a:extLst>
              <a:ext uri="{FF2B5EF4-FFF2-40B4-BE49-F238E27FC236}">
                <a16:creationId xmlns:a16="http://schemas.microsoft.com/office/drawing/2014/main" id="{29748D12-8CB4-9A00-A920-CA7ABE5F8E65}"/>
              </a:ext>
              <a:ext uri="{C183D7F6-B498-43B3-948B-1728B52AA6E4}">
                <adec:decorative xmlns:adec="http://schemas.microsoft.com/office/drawing/2017/decorative" val="1"/>
              </a:ext>
            </a:extLst>
          </p:cNvPr>
          <p:cNvGrpSpPr>
            <a:grpSpLocks noChangeAspect="1"/>
          </p:cNvGrpSpPr>
          <p:nvPr/>
        </p:nvGrpSpPr>
        <p:grpSpPr bwMode="auto">
          <a:xfrm>
            <a:off x="1278909" y="2723889"/>
            <a:ext cx="457387" cy="459514"/>
            <a:chOff x="3422" y="784"/>
            <a:chExt cx="215" cy="216"/>
          </a:xfrm>
        </p:grpSpPr>
        <p:sp>
          <p:nvSpPr>
            <p:cNvPr id="24" name="AutoShape 46">
              <a:extLst>
                <a:ext uri="{FF2B5EF4-FFF2-40B4-BE49-F238E27FC236}">
                  <a16:creationId xmlns:a16="http://schemas.microsoft.com/office/drawing/2014/main" id="{9127F413-4272-8098-C041-6BD2BD0E906D}"/>
                </a:ext>
                <a:ext uri="{C183D7F6-B498-43B3-948B-1728B52AA6E4}">
                  <adec:decorative xmlns:adec="http://schemas.microsoft.com/office/drawing/2017/decorative" val="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sp>
          <p:nvSpPr>
            <p:cNvPr id="25" name="Freeform 48">
              <a:extLst>
                <a:ext uri="{FF2B5EF4-FFF2-40B4-BE49-F238E27FC236}">
                  <a16:creationId xmlns:a16="http://schemas.microsoft.com/office/drawing/2014/main" id="{2332BE3C-96E6-FF0F-0D85-AB47B1D6561E}"/>
                </a:ext>
                <a:ext uri="{C183D7F6-B498-43B3-948B-1728B52AA6E4}">
                  <adec:decorative xmlns:adec="http://schemas.microsoft.com/office/drawing/2017/decorative" val="1"/>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sp>
          <p:nvSpPr>
            <p:cNvPr id="26" name="Rectangle 49">
              <a:extLst>
                <a:ext uri="{FF2B5EF4-FFF2-40B4-BE49-F238E27FC236}">
                  <a16:creationId xmlns:a16="http://schemas.microsoft.com/office/drawing/2014/main" id="{7AF96727-09FF-1CE3-170B-106A021A2466}"/>
                </a:ext>
                <a:ext uri="{C183D7F6-B498-43B3-948B-1728B52AA6E4}">
                  <adec:decorative xmlns:adec="http://schemas.microsoft.com/office/drawing/2017/decorative" val="1"/>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sp>
          <p:nvSpPr>
            <p:cNvPr id="28" name="Freeform 50">
              <a:extLst>
                <a:ext uri="{FF2B5EF4-FFF2-40B4-BE49-F238E27FC236}">
                  <a16:creationId xmlns:a16="http://schemas.microsoft.com/office/drawing/2014/main" id="{0039AE5D-05E0-02E1-6A22-BE442D78C0F5}"/>
                </a:ext>
                <a:ext uri="{C183D7F6-B498-43B3-948B-1728B52AA6E4}">
                  <adec:decorative xmlns:adec="http://schemas.microsoft.com/office/drawing/2017/decorative" val="1"/>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sp>
          <p:nvSpPr>
            <p:cNvPr id="29" name="Freeform 51">
              <a:extLst>
                <a:ext uri="{FF2B5EF4-FFF2-40B4-BE49-F238E27FC236}">
                  <a16:creationId xmlns:a16="http://schemas.microsoft.com/office/drawing/2014/main" id="{7CA323CA-4DBA-5E2E-4B7C-E759A60A7BE3}"/>
                </a:ext>
                <a:ext uri="{C183D7F6-B498-43B3-948B-1728B52AA6E4}">
                  <adec:decorative xmlns:adec="http://schemas.microsoft.com/office/drawing/2017/decorative" val="1"/>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grpSp>
      <p:sp>
        <p:nvSpPr>
          <p:cNvPr id="48" name="TextBox 47">
            <a:extLst>
              <a:ext uri="{FF2B5EF4-FFF2-40B4-BE49-F238E27FC236}">
                <a16:creationId xmlns:a16="http://schemas.microsoft.com/office/drawing/2014/main" id="{F40F848B-BBB0-118E-13BE-11F6F1169EC8}"/>
              </a:ext>
            </a:extLst>
          </p:cNvPr>
          <p:cNvSpPr txBox="1"/>
          <p:nvPr/>
        </p:nvSpPr>
        <p:spPr>
          <a:xfrm>
            <a:off x="5007503" y="1899740"/>
            <a:ext cx="1277430" cy="276999"/>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Ingest</a:t>
            </a:r>
          </a:p>
        </p:txBody>
      </p:sp>
      <p:pic>
        <p:nvPicPr>
          <p:cNvPr id="65" name="Graphic 64" descr="User with solid fill">
            <a:extLst>
              <a:ext uri="{FF2B5EF4-FFF2-40B4-BE49-F238E27FC236}">
                <a16:creationId xmlns:a16="http://schemas.microsoft.com/office/drawing/2014/main" id="{D3A2411C-57F8-F364-E057-8F39C9885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6678" y="4269080"/>
            <a:ext cx="914400" cy="914400"/>
          </a:xfrm>
          <a:prstGeom prst="rect">
            <a:avLst/>
          </a:prstGeom>
        </p:spPr>
      </p:pic>
      <p:sp>
        <p:nvSpPr>
          <p:cNvPr id="67" name="TextBox 66">
            <a:extLst>
              <a:ext uri="{FF2B5EF4-FFF2-40B4-BE49-F238E27FC236}">
                <a16:creationId xmlns:a16="http://schemas.microsoft.com/office/drawing/2014/main" id="{ECC264B0-D1C5-4AF1-799D-E5A0D796CEEE}"/>
              </a:ext>
            </a:extLst>
          </p:cNvPr>
          <p:cNvSpPr txBox="1"/>
          <p:nvPr/>
        </p:nvSpPr>
        <p:spPr>
          <a:xfrm>
            <a:off x="2888236" y="3899747"/>
            <a:ext cx="1186960" cy="461665"/>
          </a:xfrm>
          <a:prstGeom prst="rect">
            <a:avLst/>
          </a:prstGeom>
          <a:noFill/>
        </p:spPr>
        <p:txBody>
          <a:bodyPr wrap="square">
            <a:spAutoFit/>
          </a:bodyPr>
          <a:lstStyle/>
          <a:p>
            <a:pPr marL="0" marR="0" lvl="0" indent="0" algn="ctr"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Studio (React</a:t>
            </a:r>
            <a:r>
              <a:rPr kumimoji="0" lang="en-US" sz="1200" b="0" i="0" u="none" strike="noStrike" kern="0" cap="none" spc="0" normalizeH="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 Web APP)</a:t>
            </a:r>
            <a:endPar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70" name="Oval 69">
            <a:extLst>
              <a:ext uri="{FF2B5EF4-FFF2-40B4-BE49-F238E27FC236}">
                <a16:creationId xmlns:a16="http://schemas.microsoft.com/office/drawing/2014/main" id="{1FDA31A8-33A9-AF1D-634B-EB9218FE0449}"/>
              </a:ext>
            </a:extLst>
          </p:cNvPr>
          <p:cNvSpPr>
            <a:spLocks noChangeAspect="1"/>
          </p:cNvSpPr>
          <p:nvPr/>
        </p:nvSpPr>
        <p:spPr bwMode="auto">
          <a:xfrm>
            <a:off x="2924946" y="2463609"/>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pic>
        <p:nvPicPr>
          <p:cNvPr id="69" name="Graphic 68" descr="Internet outline">
            <a:extLst>
              <a:ext uri="{FF2B5EF4-FFF2-40B4-BE49-F238E27FC236}">
                <a16:creationId xmlns:a16="http://schemas.microsoft.com/office/drawing/2014/main" id="{AE87E9A5-6E51-BFBF-13E3-B9F4EA7AC9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6016" y="2482274"/>
            <a:ext cx="914400" cy="914400"/>
          </a:xfrm>
          <a:prstGeom prst="rect">
            <a:avLst/>
          </a:prstGeom>
        </p:spPr>
      </p:pic>
      <p:sp>
        <p:nvSpPr>
          <p:cNvPr id="73" name="Freeform: Shape 72">
            <a:extLst>
              <a:ext uri="{FF2B5EF4-FFF2-40B4-BE49-F238E27FC236}">
                <a16:creationId xmlns:a16="http://schemas.microsoft.com/office/drawing/2014/main" id="{8F2197EB-9FE8-DAA8-63CC-A995B41D3276}"/>
              </a:ext>
            </a:extLst>
          </p:cNvPr>
          <p:cNvSpPr/>
          <p:nvPr/>
        </p:nvSpPr>
        <p:spPr>
          <a:xfrm rot="16200000">
            <a:off x="3160488" y="3595116"/>
            <a:ext cx="328551" cy="236144"/>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alpha val="24000"/>
            </a:srgbClr>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3EB6A32D-D5B3-54C3-62F4-AFA0B4A4250A}"/>
              </a:ext>
            </a:extLst>
          </p:cNvPr>
          <p:cNvSpPr/>
          <p:nvPr/>
        </p:nvSpPr>
        <p:spPr>
          <a:xfrm rot="5400000">
            <a:off x="3396632" y="3606258"/>
            <a:ext cx="328551" cy="236144"/>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alpha val="24000"/>
            </a:srgbClr>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86718F4C-A8EB-8006-8D6A-2DB1C53B59FA}"/>
              </a:ext>
            </a:extLst>
          </p:cNvPr>
          <p:cNvSpPr/>
          <p:nvPr/>
        </p:nvSpPr>
        <p:spPr>
          <a:xfrm>
            <a:off x="2297209" y="2847272"/>
            <a:ext cx="328550" cy="236144"/>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alpha val="24000"/>
            </a:srgbClr>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8EB7A49C-A447-A801-C9BA-410DFC373DFE}"/>
              </a:ext>
            </a:extLst>
          </p:cNvPr>
          <p:cNvSpPr/>
          <p:nvPr/>
        </p:nvSpPr>
        <p:spPr>
          <a:xfrm>
            <a:off x="4226441" y="2865172"/>
            <a:ext cx="328551" cy="236144"/>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alpha val="24000"/>
            </a:srgbClr>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883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500"/>
                            </p:stCondLst>
                            <p:childTnLst>
                              <p:par>
                                <p:cTn id="21" presetID="2" presetClass="entr" presetSubtype="8" decel="100000" fill="hold" grpId="0" nodeType="afterEffect">
                                  <p:stCondLst>
                                    <p:cond delay="5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750" fill="hold"/>
                                        <p:tgtEl>
                                          <p:spTgt spid="45"/>
                                        </p:tgtEl>
                                        <p:attrNameLst>
                                          <p:attrName>ppt_x</p:attrName>
                                        </p:attrNameLst>
                                      </p:cBhvr>
                                      <p:tavLst>
                                        <p:tav tm="0">
                                          <p:val>
                                            <p:strVal val="0-#ppt_w/2"/>
                                          </p:val>
                                        </p:tav>
                                        <p:tav tm="100000">
                                          <p:val>
                                            <p:strVal val="#ppt_x"/>
                                          </p:val>
                                        </p:tav>
                                      </p:tavLst>
                                    </p:anim>
                                    <p:anim calcmode="lin" valueType="num">
                                      <p:cBhvr additive="base">
                                        <p:cTn id="24" dur="750" fill="hold"/>
                                        <p:tgtEl>
                                          <p:spTgt spid="4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750" fill="hold"/>
                                        <p:tgtEl>
                                          <p:spTgt spid="46"/>
                                        </p:tgtEl>
                                        <p:attrNameLst>
                                          <p:attrName>ppt_x</p:attrName>
                                        </p:attrNameLst>
                                      </p:cBhvr>
                                      <p:tavLst>
                                        <p:tav tm="0">
                                          <p:val>
                                            <p:strVal val="0-#ppt_w/2"/>
                                          </p:val>
                                        </p:tav>
                                        <p:tav tm="100000">
                                          <p:val>
                                            <p:strVal val="#ppt_x"/>
                                          </p:val>
                                        </p:tav>
                                      </p:tavLst>
                                    </p:anim>
                                    <p:anim calcmode="lin" valueType="num">
                                      <p:cBhvr additive="base">
                                        <p:cTn id="28" dur="750" fill="hold"/>
                                        <p:tgtEl>
                                          <p:spTgt spid="46"/>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750" fill="hold"/>
                                        <p:tgtEl>
                                          <p:spTgt spid="47"/>
                                        </p:tgtEl>
                                        <p:attrNameLst>
                                          <p:attrName>ppt_x</p:attrName>
                                        </p:attrNameLst>
                                      </p:cBhvr>
                                      <p:tavLst>
                                        <p:tav tm="0">
                                          <p:val>
                                            <p:strVal val="0-#ppt_w/2"/>
                                          </p:val>
                                        </p:tav>
                                        <p:tav tm="100000">
                                          <p:val>
                                            <p:strVal val="#ppt_x"/>
                                          </p:val>
                                        </p:tav>
                                      </p:tavLst>
                                    </p:anim>
                                    <p:anim calcmode="lin" valueType="num">
                                      <p:cBhvr additive="base">
                                        <p:cTn id="32" dur="750" fill="hold"/>
                                        <p:tgtEl>
                                          <p:spTgt spid="47"/>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750" fill="hold"/>
                                        <p:tgtEl>
                                          <p:spTgt spid="4">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
                                            <p:txEl>
                                              <p:pRg st="1" end="1"/>
                                            </p:txEl>
                                          </p:spTgt>
                                        </p:tgtEl>
                                        <p:attrNameLst>
                                          <p:attrName>style.visibility</p:attrName>
                                        </p:attrNameLst>
                                      </p:cBhvr>
                                      <p:to>
                                        <p:strVal val="visible"/>
                                      </p:to>
                                    </p:set>
                                    <p:anim calcmode="lin" valueType="num">
                                      <p:cBhvr additive="base">
                                        <p:cTn id="39"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4">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5">
                                            <p:txEl>
                                              <p:pRg st="0" end="0"/>
                                            </p:txEl>
                                          </p:spTgt>
                                        </p:tgtEl>
                                        <p:attrNameLst>
                                          <p:attrName>style.visibility</p:attrName>
                                        </p:attrNameLst>
                                      </p:cBhvr>
                                      <p:to>
                                        <p:strVal val="visible"/>
                                      </p:to>
                                    </p:set>
                                    <p:anim calcmode="lin" valueType="num">
                                      <p:cBhvr additive="base">
                                        <p:cTn id="43"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5">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8" dur="7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decel="100000" fill="hold" grpId="0" nodeType="clickEffect">
                                  <p:stCondLst>
                                    <p:cond delay="500"/>
                                  </p:stCondLst>
                                  <p:childTnLst>
                                    <p:set>
                                      <p:cBhvr>
                                        <p:cTn id="52" dur="1" fill="hold">
                                          <p:stCondLst>
                                            <p:cond delay="0"/>
                                          </p:stCondLst>
                                        </p:cTn>
                                        <p:tgtEl>
                                          <p:spTgt spid="6">
                                            <p:txEl>
                                              <p:pRg st="2" end="2"/>
                                            </p:txEl>
                                          </p:spTgt>
                                        </p:tgtEl>
                                        <p:attrNameLst>
                                          <p:attrName>style.visibility</p:attrName>
                                        </p:attrNameLst>
                                      </p:cBhvr>
                                      <p:to>
                                        <p:strVal val="visible"/>
                                      </p:to>
                                    </p:set>
                                    <p:anim calcmode="lin" valueType="num">
                                      <p:cBhvr additive="base">
                                        <p:cTn id="53" dur="75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4" dur="75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55" fill="hold">
                            <p:stCondLst>
                              <p:cond delay="1250"/>
                            </p:stCondLst>
                            <p:childTnLst>
                              <p:par>
                                <p:cTn id="56" presetID="2" presetClass="entr" presetSubtype="8" decel="100000" fill="hold" grpId="0" nodeType="afterEffect">
                                  <p:stCondLst>
                                    <p:cond delay="50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750" fill="hold"/>
                                        <p:tgtEl>
                                          <p:spTgt spid="15"/>
                                        </p:tgtEl>
                                        <p:attrNameLst>
                                          <p:attrName>ppt_x</p:attrName>
                                        </p:attrNameLst>
                                      </p:cBhvr>
                                      <p:tavLst>
                                        <p:tav tm="0">
                                          <p:val>
                                            <p:strVal val="0-#ppt_w/2"/>
                                          </p:val>
                                        </p:tav>
                                        <p:tav tm="100000">
                                          <p:val>
                                            <p:strVal val="#ppt_x"/>
                                          </p:val>
                                        </p:tav>
                                      </p:tavLst>
                                    </p:anim>
                                    <p:anim calcmode="lin" valueType="num">
                                      <p:cBhvr additive="base">
                                        <p:cTn id="59" dur="750" fill="hold"/>
                                        <p:tgtEl>
                                          <p:spTgt spid="15"/>
                                        </p:tgtEl>
                                        <p:attrNameLst>
                                          <p:attrName>ppt_y</p:attrName>
                                        </p:attrNameLst>
                                      </p:cBhvr>
                                      <p:tavLst>
                                        <p:tav tm="0">
                                          <p:val>
                                            <p:strVal val="#ppt_y"/>
                                          </p:val>
                                        </p:tav>
                                        <p:tav tm="100000">
                                          <p:val>
                                            <p:strVal val="#ppt_y"/>
                                          </p:val>
                                        </p:tav>
                                      </p:tavLst>
                                    </p:anim>
                                  </p:childTnLst>
                                </p:cTn>
                              </p:par>
                              <p:par>
                                <p:cTn id="60" presetID="2" presetClass="entr" presetSubtype="4" decel="100000" fill="hold" grpId="0" nodeType="withEffect">
                                  <p:stCondLst>
                                    <p:cond delay="500"/>
                                  </p:stCondLst>
                                  <p:childTnLst>
                                    <p:set>
                                      <p:cBhvr>
                                        <p:cTn id="61" dur="1" fill="hold">
                                          <p:stCondLst>
                                            <p:cond delay="0"/>
                                          </p:stCondLst>
                                        </p:cTn>
                                        <p:tgtEl>
                                          <p:spTgt spid="21">
                                            <p:txEl>
                                              <p:pRg st="0" end="0"/>
                                            </p:txEl>
                                          </p:spTgt>
                                        </p:tgtEl>
                                        <p:attrNameLst>
                                          <p:attrName>style.visibility</p:attrName>
                                        </p:attrNameLst>
                                      </p:cBhvr>
                                      <p:to>
                                        <p:strVal val="visible"/>
                                      </p:to>
                                    </p:set>
                                    <p:anim calcmode="lin" valueType="num">
                                      <p:cBhvr additive="base">
                                        <p:cTn id="62" dur="75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3" dur="75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2500"/>
                            </p:stCondLst>
                            <p:childTnLst>
                              <p:par>
                                <p:cTn id="65" presetID="2" presetClass="entr" presetSubtype="8" decel="100000" fill="hold" grpId="0" nodeType="afterEffect">
                                  <p:stCondLst>
                                    <p:cond delay="50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750" fill="hold"/>
                                        <p:tgtEl>
                                          <p:spTgt spid="48"/>
                                        </p:tgtEl>
                                        <p:attrNameLst>
                                          <p:attrName>ppt_x</p:attrName>
                                        </p:attrNameLst>
                                      </p:cBhvr>
                                      <p:tavLst>
                                        <p:tav tm="0">
                                          <p:val>
                                            <p:strVal val="0-#ppt_w/2"/>
                                          </p:val>
                                        </p:tav>
                                        <p:tav tm="100000">
                                          <p:val>
                                            <p:strVal val="#ppt_x"/>
                                          </p:val>
                                        </p:tav>
                                      </p:tavLst>
                                    </p:anim>
                                    <p:anim calcmode="lin" valueType="num">
                                      <p:cBhvr additive="base">
                                        <p:cTn id="68" dur="750" fill="hold"/>
                                        <p:tgtEl>
                                          <p:spTgt spid="48"/>
                                        </p:tgtEl>
                                        <p:attrNameLst>
                                          <p:attrName>ppt_y</p:attrName>
                                        </p:attrNameLst>
                                      </p:cBhvr>
                                      <p:tavLst>
                                        <p:tav tm="0">
                                          <p:val>
                                            <p:strVal val="#ppt_y"/>
                                          </p:val>
                                        </p:tav>
                                        <p:tav tm="100000">
                                          <p:val>
                                            <p:strVal val="#ppt_y"/>
                                          </p:val>
                                        </p:tav>
                                      </p:tavLst>
                                    </p:anim>
                                  </p:childTnLst>
                                </p:cTn>
                              </p:par>
                            </p:childTnLst>
                          </p:cTn>
                        </p:par>
                        <p:par>
                          <p:cTn id="69" fill="hold">
                            <p:stCondLst>
                              <p:cond delay="3750"/>
                            </p:stCondLst>
                            <p:childTnLst>
                              <p:par>
                                <p:cTn id="70" presetID="2" presetClass="entr" presetSubtype="8" decel="100000" fill="hold" grpId="0" nodeType="afterEffect">
                                  <p:stCondLst>
                                    <p:cond delay="500"/>
                                  </p:stCondLst>
                                  <p:childTnLst>
                                    <p:set>
                                      <p:cBhvr>
                                        <p:cTn id="71" dur="1" fill="hold">
                                          <p:stCondLst>
                                            <p:cond delay="0"/>
                                          </p:stCondLst>
                                        </p:cTn>
                                        <p:tgtEl>
                                          <p:spTgt spid="67"/>
                                        </p:tgtEl>
                                        <p:attrNameLst>
                                          <p:attrName>style.visibility</p:attrName>
                                        </p:attrNameLst>
                                      </p:cBhvr>
                                      <p:to>
                                        <p:strVal val="visible"/>
                                      </p:to>
                                    </p:set>
                                    <p:anim calcmode="lin" valueType="num">
                                      <p:cBhvr additive="base">
                                        <p:cTn id="72" dur="750" fill="hold"/>
                                        <p:tgtEl>
                                          <p:spTgt spid="67"/>
                                        </p:tgtEl>
                                        <p:attrNameLst>
                                          <p:attrName>ppt_x</p:attrName>
                                        </p:attrNameLst>
                                      </p:cBhvr>
                                      <p:tavLst>
                                        <p:tav tm="0">
                                          <p:val>
                                            <p:strVal val="0-#ppt_w/2"/>
                                          </p:val>
                                        </p:tav>
                                        <p:tav tm="100000">
                                          <p:val>
                                            <p:strVal val="#ppt_x"/>
                                          </p:val>
                                        </p:tav>
                                      </p:tavLst>
                                    </p:anim>
                                    <p:anim calcmode="lin" valueType="num">
                                      <p:cBhvr additive="base">
                                        <p:cTn id="73" dur="75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45" grpId="0"/>
      <p:bldP spid="46" grpId="0"/>
      <p:bldP spid="47" grpId="0"/>
      <p:bldP spid="15" grpId="0"/>
      <p:bldP spid="21" grpId="0" build="p"/>
      <p:bldP spid="48" grpId="0"/>
      <p:bldP spid="6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27B0F3-A1CD-4A70-90C9-2C5B16D80D8C}"/>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1800" kern="1200">
                <a:solidFill>
                  <a:schemeClr val="tx1"/>
                </a:solidFill>
                <a:latin typeface="+mj-lt"/>
                <a:ea typeface="+mj-ea"/>
                <a:cs typeface="+mj-cs"/>
              </a:rPr>
              <a:t>Common Use Cases:</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kern="1200">
                <a:solidFill>
                  <a:schemeClr val="tx1"/>
                </a:solidFill>
                <a:latin typeface="+mj-lt"/>
                <a:ea typeface="+mj-ea"/>
                <a:cs typeface="+mj-cs"/>
              </a:rPr>
              <a:t>Contact Center – NER Classification, Speech to Text, Sentiment Analysis, Translation</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kern="1200">
                <a:solidFill>
                  <a:schemeClr val="tx1"/>
                </a:solidFill>
                <a:latin typeface="+mj-lt"/>
                <a:ea typeface="+mj-ea"/>
                <a:cs typeface="+mj-cs"/>
              </a:rPr>
              <a:t>Document Search – Cognitive Search, NER Custom Model, OCR, Translation</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kern="1200">
                <a:solidFill>
                  <a:schemeClr val="tx1"/>
                </a:solidFill>
                <a:latin typeface="+mj-lt"/>
                <a:ea typeface="+mj-ea"/>
                <a:cs typeface="+mj-cs"/>
              </a:rPr>
              <a:t>Form Recognition – Parse fields from common forms automatically</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kern="1200">
                <a:solidFill>
                  <a:schemeClr val="tx1"/>
                </a:solidFill>
                <a:latin typeface="+mj-lt"/>
                <a:ea typeface="+mj-ea"/>
                <a:cs typeface="+mj-cs"/>
              </a:rPr>
              <a:t>Personal Information Redaction (PII) - OCR, PII Language Service</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459574"/>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7BA5CCF25732348B5BCD4E362958B8E" ma:contentTypeVersion="6" ma:contentTypeDescription="Create a new document." ma:contentTypeScope="" ma:versionID="17930d20e076be20780592fccdb0dd57">
  <xsd:schema xmlns:xsd="http://www.w3.org/2001/XMLSchema" xmlns:xs="http://www.w3.org/2001/XMLSchema" xmlns:p="http://schemas.microsoft.com/office/2006/metadata/properties" xmlns:ns1="http://schemas.microsoft.com/sharepoint/v3" xmlns:ns2="8aa34e82-b775-48d2-ab1c-bf77ec7c1d4c" targetNamespace="http://schemas.microsoft.com/office/2006/metadata/properties" ma:root="true" ma:fieldsID="d06853133a65f3e7dc4cb1c082c6d86a" ns1:_="" ns2:_="">
    <xsd:import namespace="http://schemas.microsoft.com/sharepoint/v3"/>
    <xsd:import namespace="8aa34e82-b775-48d2-ab1c-bf77ec7c1d4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a34e82-b775-48d2-ab1c-bf77ec7c1d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FED39F-CFBA-4E04-A3BA-21DFC9E81CD1}">
  <ds:schemaRefs>
    <ds:schemaRef ds:uri="8aa34e82-b775-48d2-ab1c-bf77ec7c1d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6BFAFAC-57FC-4BB4-94F4-27650A132499}">
  <ds:schemaRefs>
    <ds:schemaRef ds:uri="8aa34e82-b775-48d2-ab1c-bf77ec7c1d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A2B829F-3DAB-4EA5-8B30-E6B7E71C4E1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2325</Words>
  <Application>Microsoft Office PowerPoint</Application>
  <PresentationFormat>Widescreen</PresentationFormat>
  <Paragraphs>425</Paragraphs>
  <Slides>29</Slides>
  <Notes>13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-apple-system</vt:lpstr>
      <vt:lpstr>Arial</vt:lpstr>
      <vt:lpstr>Calibri</vt:lpstr>
      <vt:lpstr>Calibri Light</vt:lpstr>
      <vt:lpstr>Segoe UI</vt:lpstr>
      <vt:lpstr>Segoe UI </vt:lpstr>
      <vt:lpstr>Segoe UI Semibold</vt:lpstr>
      <vt:lpstr>SegoeUI</vt:lpstr>
      <vt:lpstr>Office Theme</vt:lpstr>
      <vt:lpstr>PowerPoint Presentation</vt:lpstr>
      <vt:lpstr>Meet the team</vt:lpstr>
      <vt:lpstr>PowerPoint Presentation</vt:lpstr>
      <vt:lpstr>Microsoft Portfolio of AI</vt:lpstr>
      <vt:lpstr>PowerPoint Presentation</vt:lpstr>
      <vt:lpstr>“Again and again, we hunt for that document we urgently need and it is nowhere to be found. We have more data than ever before, but we struggle to navigate to the right data the moment we need it” –Everyone (at some point) </vt:lpstr>
      <vt:lpstr>PowerPoint Presentation</vt:lpstr>
      <vt:lpstr>How is the Business Process Accelerator (BPA) used?</vt:lpstr>
      <vt:lpstr>Common Use Cases:  Contact Center – NER Classification, Speech to Text, Sentiment Analysis, Translation  Document Search – Cognitive Search, NER Custom Model, OCR, Translation  Form Recognition – Parse fields from common forms automatically  Personal Information Redaction (PII) - OCR, PII Language Service</vt:lpstr>
      <vt:lpstr>Example Use Case: Lease Processing</vt:lpstr>
      <vt:lpstr>Demo</vt:lpstr>
      <vt:lpstr>Demo</vt:lpstr>
      <vt:lpstr>Azure Form Recognizer Overview</vt:lpstr>
      <vt:lpstr>Form Recognizer</vt:lpstr>
      <vt:lpstr>How it works</vt:lpstr>
      <vt:lpstr>Form Recognizer Studio Layout, Prebuilt and General Document models</vt:lpstr>
      <vt:lpstr>Creating a Form Recognizer Resource</vt:lpstr>
      <vt:lpstr>Create Form Recognizer</vt:lpstr>
      <vt:lpstr>Form Recognizer capabilities </vt:lpstr>
      <vt:lpstr>Layout</vt:lpstr>
      <vt:lpstr>164 languages</vt:lpstr>
      <vt:lpstr>Train a custom model Template and Neural models</vt:lpstr>
      <vt:lpstr>Forms or Documents </vt:lpstr>
      <vt:lpstr>Train a custom model</vt:lpstr>
      <vt:lpstr>Choosing the right model</vt:lpstr>
      <vt:lpstr>Composed Custom Models</vt:lpstr>
      <vt:lpstr>Demo</vt:lpstr>
      <vt:lpstr>Hands-on Lab 1</vt:lpstr>
      <vt:lpstr>Hands-on Lab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 Recognizer with BPA Accelerator</dc:title>
  <dc:creator>Mahi Sundararajan</dc:creator>
  <cp:lastModifiedBy>Kaushik Bardhan</cp:lastModifiedBy>
  <cp:revision>2</cp:revision>
  <dcterms:created xsi:type="dcterms:W3CDTF">2022-11-08T23:03:28Z</dcterms:created>
  <dcterms:modified xsi:type="dcterms:W3CDTF">2023-01-26T15:25:21Z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0x01010037BA5CCF25732348B5BCD4E362958B8E</vt:lpwstr>
  </property>
</Properties>
</file>